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1" r:id="rId6"/>
    <p:sldId id="260" r:id="rId7"/>
    <p:sldId id="262" r:id="rId8"/>
    <p:sldId id="263" r:id="rId9"/>
    <p:sldId id="266" r:id="rId10"/>
    <p:sldId id="268" r:id="rId11"/>
    <p:sldId id="269" r:id="rId12"/>
    <p:sldId id="267" r:id="rId13"/>
    <p:sldId id="270" r:id="rId14"/>
    <p:sldId id="264" r:id="rId15"/>
    <p:sldId id="282" r:id="rId16"/>
    <p:sldId id="265" r:id="rId17"/>
    <p:sldId id="271" r:id="rId18"/>
    <p:sldId id="272" r:id="rId19"/>
    <p:sldId id="273" r:id="rId20"/>
    <p:sldId id="275" r:id="rId21"/>
    <p:sldId id="274" r:id="rId22"/>
    <p:sldId id="276" r:id="rId23"/>
    <p:sldId id="277" r:id="rId24"/>
    <p:sldId id="278" r:id="rId25"/>
    <p:sldId id="279" r:id="rId26"/>
    <p:sldId id="280" r:id="rId27"/>
    <p:sldId id="281" r:id="rId28"/>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44"/>
    <p:restoredTop sz="94653"/>
  </p:normalViewPr>
  <p:slideViewPr>
    <p:cSldViewPr snapToGrid="0" snapToObjects="1">
      <p:cViewPr varScale="1">
        <p:scale>
          <a:sx n="53" d="100"/>
          <a:sy n="53" d="100"/>
        </p:scale>
        <p:origin x="176" y="8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smtClean="0"/>
              <a:t>Fare clic per modificare stile</a:t>
            </a:r>
            <a:endParaRPr lang="it-IT"/>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D2D118F6-8A2B-FC4A-A9A3-AD44C1A0A9F5}" type="datetimeFigureOut">
              <a:rPr lang="it-IT" smtClean="0"/>
              <a:t>07/05/18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5C960FD-55D2-E843-8B08-C3ADF1B6B016}" type="slidenum">
              <a:rPr lang="it-IT" smtClean="0"/>
              <a:t>‹n.›</a:t>
            </a:fld>
            <a:endParaRPr lang="it-IT"/>
          </a:p>
        </p:txBody>
      </p:sp>
    </p:spTree>
    <p:extLst>
      <p:ext uri="{BB962C8B-B14F-4D97-AF65-F5344CB8AC3E}">
        <p14:creationId xmlns:p14="http://schemas.microsoft.com/office/powerpoint/2010/main" val="23929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idx="1"/>
          </p:nvPr>
        </p:nvSpPr>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2D118F6-8A2B-FC4A-A9A3-AD44C1A0A9F5}" type="datetimeFigureOut">
              <a:rPr lang="it-IT" smtClean="0"/>
              <a:t>07/05/18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5C960FD-55D2-E843-8B08-C3ADF1B6B016}" type="slidenum">
              <a:rPr lang="it-IT" smtClean="0"/>
              <a:t>‹n.›</a:t>
            </a:fld>
            <a:endParaRPr lang="it-IT"/>
          </a:p>
        </p:txBody>
      </p:sp>
    </p:spTree>
    <p:extLst>
      <p:ext uri="{BB962C8B-B14F-4D97-AF65-F5344CB8AC3E}">
        <p14:creationId xmlns:p14="http://schemas.microsoft.com/office/powerpoint/2010/main" val="1025979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smtClean="0"/>
              <a:t>Fare clic per modificare stile</a:t>
            </a:r>
            <a:endParaRPr lang="it-IT"/>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smtClean="0"/>
              <a:t>Fare clic per modificare gli stili del testo dello schema</a:t>
            </a:r>
          </a:p>
        </p:txBody>
      </p:sp>
      <p:sp>
        <p:nvSpPr>
          <p:cNvPr id="4" name="Segnaposto data 3"/>
          <p:cNvSpPr>
            <a:spLocks noGrp="1"/>
          </p:cNvSpPr>
          <p:nvPr>
            <p:ph type="dt" sz="half" idx="10"/>
          </p:nvPr>
        </p:nvSpPr>
        <p:spPr/>
        <p:txBody>
          <a:bodyPr/>
          <a:lstStyle/>
          <a:p>
            <a:fld id="{D2D118F6-8A2B-FC4A-A9A3-AD44C1A0A9F5}" type="datetimeFigureOut">
              <a:rPr lang="it-IT" smtClean="0"/>
              <a:t>07/05/18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5C960FD-55D2-E843-8B08-C3ADF1B6B016}" type="slidenum">
              <a:rPr lang="it-IT" smtClean="0"/>
              <a:t>‹n.›</a:t>
            </a:fld>
            <a:endParaRPr lang="it-IT"/>
          </a:p>
        </p:txBody>
      </p:sp>
    </p:spTree>
    <p:extLst>
      <p:ext uri="{BB962C8B-B14F-4D97-AF65-F5344CB8AC3E}">
        <p14:creationId xmlns:p14="http://schemas.microsoft.com/office/powerpoint/2010/main" val="14834226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sz="half" idx="1"/>
          </p:nvPr>
        </p:nvSpPr>
        <p:spPr>
          <a:xfrm>
            <a:off x="838200" y="1825625"/>
            <a:ext cx="5181600" cy="4351338"/>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72200" y="1825625"/>
            <a:ext cx="5181600" cy="4351338"/>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D2D118F6-8A2B-FC4A-A9A3-AD44C1A0A9F5}" type="datetimeFigureOut">
              <a:rPr lang="it-IT" smtClean="0"/>
              <a:t>07/05/18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5C960FD-55D2-E843-8B08-C3ADF1B6B016}" type="slidenum">
              <a:rPr lang="it-IT" smtClean="0"/>
              <a:t>‹n.›</a:t>
            </a:fld>
            <a:endParaRPr lang="it-IT"/>
          </a:p>
        </p:txBody>
      </p:sp>
    </p:spTree>
    <p:extLst>
      <p:ext uri="{BB962C8B-B14F-4D97-AF65-F5344CB8AC3E}">
        <p14:creationId xmlns:p14="http://schemas.microsoft.com/office/powerpoint/2010/main" val="1747240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smtClean="0"/>
              <a:t>Fare clic per modificare stile</a:t>
            </a:r>
            <a:endParaRPr lang="it-IT"/>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D2D118F6-8A2B-FC4A-A9A3-AD44C1A0A9F5}" type="datetimeFigureOut">
              <a:rPr lang="it-IT" smtClean="0"/>
              <a:t>07/05/18</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65C960FD-55D2-E843-8B08-C3ADF1B6B016}" type="slidenum">
              <a:rPr lang="it-IT" smtClean="0"/>
              <a:t>‹n.›</a:t>
            </a:fld>
            <a:endParaRPr lang="it-IT"/>
          </a:p>
        </p:txBody>
      </p:sp>
    </p:spTree>
    <p:extLst>
      <p:ext uri="{BB962C8B-B14F-4D97-AF65-F5344CB8AC3E}">
        <p14:creationId xmlns:p14="http://schemas.microsoft.com/office/powerpoint/2010/main" val="1183089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data 2"/>
          <p:cNvSpPr>
            <a:spLocks noGrp="1"/>
          </p:cNvSpPr>
          <p:nvPr>
            <p:ph type="dt" sz="half" idx="10"/>
          </p:nvPr>
        </p:nvSpPr>
        <p:spPr/>
        <p:txBody>
          <a:bodyPr/>
          <a:lstStyle/>
          <a:p>
            <a:fld id="{D2D118F6-8A2B-FC4A-A9A3-AD44C1A0A9F5}" type="datetimeFigureOut">
              <a:rPr lang="it-IT" smtClean="0"/>
              <a:t>07/05/18</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65C960FD-55D2-E843-8B08-C3ADF1B6B016}" type="slidenum">
              <a:rPr lang="it-IT" smtClean="0"/>
              <a:t>‹n.›</a:t>
            </a:fld>
            <a:endParaRPr lang="it-IT"/>
          </a:p>
        </p:txBody>
      </p:sp>
    </p:spTree>
    <p:extLst>
      <p:ext uri="{BB962C8B-B14F-4D97-AF65-F5344CB8AC3E}">
        <p14:creationId xmlns:p14="http://schemas.microsoft.com/office/powerpoint/2010/main" val="633063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D2D118F6-8A2B-FC4A-A9A3-AD44C1A0A9F5}" type="datetimeFigureOut">
              <a:rPr lang="it-IT" smtClean="0"/>
              <a:t>07/05/18</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65C960FD-55D2-E843-8B08-C3ADF1B6B016}" type="slidenum">
              <a:rPr lang="it-IT" smtClean="0"/>
              <a:t>‹n.›</a:t>
            </a:fld>
            <a:endParaRPr lang="it-IT"/>
          </a:p>
        </p:txBody>
      </p:sp>
    </p:spTree>
    <p:extLst>
      <p:ext uri="{BB962C8B-B14F-4D97-AF65-F5344CB8AC3E}">
        <p14:creationId xmlns:p14="http://schemas.microsoft.com/office/powerpoint/2010/main" val="12605429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stile</a:t>
            </a:r>
            <a:endParaRPr lang="it-IT"/>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D2D118F6-8A2B-FC4A-A9A3-AD44C1A0A9F5}" type="datetimeFigureOut">
              <a:rPr lang="it-IT" smtClean="0"/>
              <a:t>07/05/18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5C960FD-55D2-E843-8B08-C3ADF1B6B016}" type="slidenum">
              <a:rPr lang="it-IT" smtClean="0"/>
              <a:t>‹n.›</a:t>
            </a:fld>
            <a:endParaRPr lang="it-IT"/>
          </a:p>
        </p:txBody>
      </p:sp>
    </p:spTree>
    <p:extLst>
      <p:ext uri="{BB962C8B-B14F-4D97-AF65-F5344CB8AC3E}">
        <p14:creationId xmlns:p14="http://schemas.microsoft.com/office/powerpoint/2010/main" val="1018594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stile</a:t>
            </a:r>
            <a:endParaRPr lang="it-IT"/>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D2D118F6-8A2B-FC4A-A9A3-AD44C1A0A9F5}" type="datetimeFigureOut">
              <a:rPr lang="it-IT" smtClean="0"/>
              <a:t>07/05/18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5C960FD-55D2-E843-8B08-C3ADF1B6B016}" type="slidenum">
              <a:rPr lang="it-IT" smtClean="0"/>
              <a:t>‹n.›</a:t>
            </a:fld>
            <a:endParaRPr lang="it-IT"/>
          </a:p>
        </p:txBody>
      </p:sp>
    </p:spTree>
    <p:extLst>
      <p:ext uri="{BB962C8B-B14F-4D97-AF65-F5344CB8AC3E}">
        <p14:creationId xmlns:p14="http://schemas.microsoft.com/office/powerpoint/2010/main" val="19298130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2D118F6-8A2B-FC4A-A9A3-AD44C1A0A9F5}" type="datetimeFigureOut">
              <a:rPr lang="it-IT" smtClean="0"/>
              <a:t>07/05/18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5C960FD-55D2-E843-8B08-C3ADF1B6B016}" type="slidenum">
              <a:rPr lang="it-IT" smtClean="0"/>
              <a:t>‹n.›</a:t>
            </a:fld>
            <a:endParaRPr lang="it-IT"/>
          </a:p>
        </p:txBody>
      </p:sp>
    </p:spTree>
    <p:extLst>
      <p:ext uri="{BB962C8B-B14F-4D97-AF65-F5344CB8AC3E}">
        <p14:creationId xmlns:p14="http://schemas.microsoft.com/office/powerpoint/2010/main" val="921788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smtClean="0"/>
              <a:t>Fare clic per modificare stile</a:t>
            </a:r>
            <a:endParaRPr lang="it-IT"/>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2D118F6-8A2B-FC4A-A9A3-AD44C1A0A9F5}" type="datetimeFigureOut">
              <a:rPr lang="it-IT" smtClean="0"/>
              <a:t>07/05/18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5C960FD-55D2-E843-8B08-C3ADF1B6B016}" type="slidenum">
              <a:rPr lang="it-IT" smtClean="0"/>
              <a:t>‹n.›</a:t>
            </a:fld>
            <a:endParaRPr lang="it-IT"/>
          </a:p>
        </p:txBody>
      </p:sp>
    </p:spTree>
    <p:extLst>
      <p:ext uri="{BB962C8B-B14F-4D97-AF65-F5344CB8AC3E}">
        <p14:creationId xmlns:p14="http://schemas.microsoft.com/office/powerpoint/2010/main" val="55817249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smtClean="0"/>
              <a:t>Fare clic per modificare stile</a:t>
            </a:r>
            <a:endParaRPr lang="it-IT"/>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D118F6-8A2B-FC4A-A9A3-AD44C1A0A9F5}" type="datetimeFigureOut">
              <a:rPr lang="it-IT" smtClean="0"/>
              <a:t>07/05/18</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C960FD-55D2-E843-8B08-C3ADF1B6B016}" type="slidenum">
              <a:rPr lang="it-IT" smtClean="0"/>
              <a:t>‹n.›</a:t>
            </a:fld>
            <a:endParaRPr lang="it-IT"/>
          </a:p>
        </p:txBody>
      </p:sp>
    </p:spTree>
    <p:extLst>
      <p:ext uri="{BB962C8B-B14F-4D97-AF65-F5344CB8AC3E}">
        <p14:creationId xmlns:p14="http://schemas.microsoft.com/office/powerpoint/2010/main" val="12662335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repubblica.it/politica/2014/.../dell_utri_estradizione_sempre_pi_vicina-86322161/"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panorama.it/news/cronaca/bagnoli-bonifica-renzi-de-magistris/" TargetMode="External"/><Relationship Id="rId3" Type="http://schemas.openxmlformats.org/officeDocument/2006/relationships/hyperlink" Target="https://www.ecodibergamo.it/stories/bergamo-citta/a-bergamo-arriva-il-generale-invernosettimana-prossima-e-prevista-neve_1262311_11/"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t.tripadvisor.ch/FAQ_Answers-g227888-d229037-t1871391-Buongiorno_settimana_prossima_penso_domenica.html" TargetMode="External"/><Relationship Id="rId3" Type="http://schemas.openxmlformats.org/officeDocument/2006/relationships/hyperlink" Target="http://www.lavocedipistoia.it/a47235-ponte-sull-ombrone-il-traffico-sara-riaperto-a-fine-settimana-prossima.html"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e-duesse.it/News/Cons.-Electronics/Dtt-settimana-scorsa-venduti-oltre-50-mila-decoder-Mhp"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corriere.it/solferino/severgnini/09-03-06/10.spm"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tripadvisor.co.uk/FAQ_Answers-g187820-d4453599-t628987-Salve_Settimana_scorsa_per_Alcune_serate.html" TargetMode="External"/><Relationship Id="rId4" Type="http://schemas.openxmlformats.org/officeDocument/2006/relationships/hyperlink" Target="http://247.libero.it/dsearch/film+rai+3+settimana+scorsa/" TargetMode="External"/><Relationship Id="rId1" Type="http://schemas.openxmlformats.org/officeDocument/2006/relationships/slideLayout" Target="../slideLayouts/slideLayout2.xml"/><Relationship Id="rId2" Type="http://schemas.openxmlformats.org/officeDocument/2006/relationships/hyperlink" Target="http://www.meteolive.it/news/In-primo-piano/2/riepilogo-meteo-settimana-scorsa-europa-ancora-troppo-calda-le-mappe-/60061/"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accademiadellacrusca.it/it/lingua-italiana/consulenza-linguistica/domande-risposte/omissione-dellarticolo-determinativo-locuzio" TargetMode="External"/><Relationship Id="rId3" Type="http://schemas.openxmlformats.org/officeDocument/2006/relationships/hyperlink" Target="http://www.accademiadellacrusca.it/it/pubblicazioni/crusca-per-voi/indice-dei-numeri/aprile-2006"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 Id="rId3" Type="http://schemas.openxmlformats.org/officeDocument/2006/relationships/image" Target="../media/image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 Id="rId3" Type="http://schemas.openxmlformats.org/officeDocument/2006/relationships/image" Target="../media/image2.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accademiadellacrusca.it/it/lingua-italiana/consulenza-linguistica/domande-risposte/uso-piuttosto-valore-disgiuntivo" TargetMode="External"/><Relationship Id="rId3" Type="http://schemas.openxmlformats.org/officeDocument/2006/relationships/hyperlink" Target="http://www.accademiadellacrusca.it/it/pubblicazioni/crusca-per-voi/indice-dei-numeri/aprile-2002?page=1"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png"/><Relationship Id="rId5" Type="http://schemas.openxmlformats.org/officeDocument/2006/relationships/image" Target="../media/image6.jpeg"/><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focus.it/scienza/scienze/che-cos-e-una-bomba-d-acqua" TargetMode="External"/><Relationship Id="rId3" Type="http://schemas.openxmlformats.org/officeDocument/2006/relationships/hyperlink" Target="http://www.cosmari.it/articolo/47-che-cos-egrave-una-bomba-d-acqua-e-cosa-significa-questo-termine"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corrierefiorentino.corriere.it/firenze/notizie/cronaca/2012/20-giugno-2012/cardoso-prima-bomba-d-acqua-201679481981.shtml?refresh_ce-cp" TargetMode="External"/><Relationship Id="rId4" Type="http://schemas.openxmlformats.org/officeDocument/2006/relationships/hyperlink" Target="http://polaris.irpi.cnr.it/lalluvione-versilia-e-garfagnana-del-19-giugno-1996/" TargetMode="External"/><Relationship Id="rId1" Type="http://schemas.openxmlformats.org/officeDocument/2006/relationships/slideLayout" Target="../slideLayouts/slideLayout2.xml"/><Relationship Id="rId2" Type="http://schemas.openxmlformats.org/officeDocument/2006/relationships/hyperlink" Target="https://www.ilfattoquotidiano.it/2015/11/02/bombe-dacqua-come-nasce-un-neologismo-azzeccato-a-sua-insaputa/2179057/"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file:///Users/FD/Dropbox/grammatica_e_sessismo/%22Femminicidio%22%20|%20Pagina%201%20di%202%20|%20Cruscate.html" TargetMode="External"/><Relationship Id="rId3" Type="http://schemas.openxmlformats.org/officeDocument/2006/relationships/hyperlink" Target="file:///Users/FD/Dropbox/grammatica_e_sessismo/%22Femminicidio%22%20|%20Pagina%202%20di%202%20|%20Cruscate.html"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siciliainformazioni.com/giulio-giallombardo/86126/carnevale-choc-blufi-sfila-carro-hot-e-polemica-foto" TargetMode="External"/><Relationship Id="rId3" Type="http://schemas.openxmlformats.org/officeDocument/2006/relationships/hyperlink" Target="http://www.enea.it/it/comunicare-la-ricerca/events/femminicidio/cugfemminicidio"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video.corriere.it/roma-fiaccolata-pamela-mastropietro-quartiere-dove-giovane-viveva/64086b84-3f48-11e8-876a-83c5b28c227f" TargetMode="External"/><Relationship Id="rId3" Type="http://schemas.openxmlformats.org/officeDocument/2006/relationships/hyperlink" Target="http://www.achyra.org/cruscate/viewtopic.php?p=35820"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desanctisgalilei.it/images/PROGETTI/zonzo.pdf"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55171" y="2510291"/>
            <a:ext cx="11038115" cy="2387600"/>
          </a:xfrm>
        </p:spPr>
        <p:txBody>
          <a:bodyPr>
            <a:normAutofit fontScale="90000"/>
          </a:bodyPr>
          <a:lstStyle/>
          <a:p>
            <a:r>
              <a:rPr lang="it-IT" b="1" dirty="0" smtClean="0"/>
              <a:t/>
            </a:r>
            <a:br>
              <a:rPr lang="it-IT" b="1" dirty="0" smtClean="0"/>
            </a:br>
            <a:r>
              <a:rPr lang="it-IT" b="1" dirty="0"/>
              <a:t/>
            </a:r>
            <a:br>
              <a:rPr lang="it-IT" b="1" dirty="0"/>
            </a:br>
            <a:r>
              <a:rPr lang="it-IT" sz="5300" b="1" dirty="0" smtClean="0"/>
              <a:t>L’italiano racconta</a:t>
            </a:r>
            <a:r>
              <a:rPr lang="it-IT" sz="5300" b="1" dirty="0"/>
              <a:t>: </a:t>
            </a:r>
            <a:r>
              <a:rPr lang="it-IT" sz="5300" b="1" dirty="0" smtClean="0"/>
              <a:t/>
            </a:r>
            <a:br>
              <a:rPr lang="it-IT" sz="5300" b="1" dirty="0" smtClean="0"/>
            </a:br>
            <a:r>
              <a:rPr lang="it-IT" sz="5300" b="1" dirty="0" smtClean="0"/>
              <a:t>similitudini </a:t>
            </a:r>
            <a:r>
              <a:rPr lang="it-IT" sz="5300" b="1" dirty="0"/>
              <a:t>e differenze tra l’Italia narrata </a:t>
            </a:r>
            <a:r>
              <a:rPr lang="it-IT" sz="5300" b="1" dirty="0" smtClean="0"/>
              <a:t/>
            </a:r>
            <a:br>
              <a:rPr lang="it-IT" sz="5300" b="1" dirty="0" smtClean="0"/>
            </a:br>
            <a:r>
              <a:rPr lang="it-IT" sz="5300" b="1" dirty="0" smtClean="0"/>
              <a:t>e </a:t>
            </a:r>
            <a:r>
              <a:rPr lang="it-IT" sz="5300" b="1" dirty="0"/>
              <a:t>quella rappresentata</a:t>
            </a:r>
            <a:r>
              <a:rPr lang="it-IT" dirty="0"/>
              <a:t/>
            </a:r>
            <a:br>
              <a:rPr lang="it-IT" dirty="0"/>
            </a:br>
            <a:r>
              <a:rPr lang="it-IT" dirty="0" smtClean="0"/>
              <a:t/>
            </a:r>
            <a:br>
              <a:rPr lang="it-IT" dirty="0" smtClean="0"/>
            </a:br>
            <a:r>
              <a:rPr lang="it-IT" sz="3600" dirty="0" smtClean="0"/>
              <a:t> Seminario di studio per apprendenti italiano</a:t>
            </a:r>
            <a:br>
              <a:rPr lang="it-IT" sz="3600" dirty="0" smtClean="0"/>
            </a:br>
            <a:r>
              <a:rPr lang="it-IT" sz="3600" dirty="0" smtClean="0"/>
              <a:t>Lisbona, 8 maggio 2018</a:t>
            </a:r>
            <a:endParaRPr lang="it-IT" sz="4000" dirty="0"/>
          </a:p>
        </p:txBody>
      </p:sp>
      <p:sp>
        <p:nvSpPr>
          <p:cNvPr id="3" name="Sottotitolo 2"/>
          <p:cNvSpPr>
            <a:spLocks noGrp="1"/>
          </p:cNvSpPr>
          <p:nvPr>
            <p:ph type="subTitle" idx="1"/>
          </p:nvPr>
        </p:nvSpPr>
        <p:spPr>
          <a:xfrm>
            <a:off x="1524000" y="5692097"/>
            <a:ext cx="9144000" cy="1655762"/>
          </a:xfrm>
        </p:spPr>
        <p:txBody>
          <a:bodyPr/>
          <a:lstStyle/>
          <a:p>
            <a:r>
              <a:rPr lang="it-IT" b="1" dirty="0">
                <a:solidFill>
                  <a:srgbClr val="FF0000"/>
                </a:solidFill>
              </a:rPr>
              <a:t>Francesca </a:t>
            </a:r>
            <a:r>
              <a:rPr lang="it-IT" b="1" dirty="0" err="1">
                <a:solidFill>
                  <a:srgbClr val="FF0000"/>
                </a:solidFill>
              </a:rPr>
              <a:t>Dragotto</a:t>
            </a:r>
            <a:r>
              <a:rPr lang="it-IT" b="1" dirty="0">
                <a:solidFill>
                  <a:srgbClr val="FF0000"/>
                </a:solidFill>
              </a:rPr>
              <a:t> – Università di Roma Tor Vergata</a:t>
            </a:r>
          </a:p>
          <a:p>
            <a:endParaRPr lang="it-IT" dirty="0"/>
          </a:p>
        </p:txBody>
      </p:sp>
    </p:spTree>
    <p:extLst>
      <p:ext uri="{BB962C8B-B14F-4D97-AF65-F5344CB8AC3E}">
        <p14:creationId xmlns:p14="http://schemas.microsoft.com/office/powerpoint/2010/main" val="6072275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solidFill>
                  <a:srgbClr val="FF0000"/>
                </a:solidFill>
              </a:rPr>
              <a:t>Abstract</a:t>
            </a:r>
            <a:endParaRPr lang="it-IT" dirty="0">
              <a:solidFill>
                <a:srgbClr val="FF0000"/>
              </a:solidFill>
            </a:endParaRPr>
          </a:p>
        </p:txBody>
      </p:sp>
      <p:sp>
        <p:nvSpPr>
          <p:cNvPr id="3" name="Segnaposto contenuto 2"/>
          <p:cNvSpPr>
            <a:spLocks noGrp="1"/>
          </p:cNvSpPr>
          <p:nvPr>
            <p:ph idx="1"/>
          </p:nvPr>
        </p:nvSpPr>
        <p:spPr>
          <a:xfrm>
            <a:off x="440871" y="1825624"/>
            <a:ext cx="11299372" cy="4656819"/>
          </a:xfrm>
        </p:spPr>
        <p:txBody>
          <a:bodyPr>
            <a:normAutofit fontScale="85000" lnSpcReduction="20000"/>
          </a:bodyPr>
          <a:lstStyle/>
          <a:p>
            <a:pPr marL="0" indent="0" algn="just">
              <a:buNone/>
            </a:pPr>
            <a:r>
              <a:rPr lang="it-IT" dirty="0"/>
              <a:t>Il seminario si propone di mettere a confronto l’immagine dell’Italia offerta dalle narrazioni cronachistiche con quella, più intima e difficile da cogliere, ma proprio per questo più vicina al sentire degli italiani, offerta dalle reti semantiche ricavabili dai testi prodotti dagli italofoni stessi.</a:t>
            </a:r>
          </a:p>
          <a:p>
            <a:pPr marL="0" indent="0" algn="just">
              <a:buNone/>
            </a:pPr>
            <a:r>
              <a:rPr lang="it-IT" dirty="0"/>
              <a:t>Oggetto di approfondimento saranno le innovazioni, a qualsiasi livello (si pensi, solo per citare i casi più evidenti, alla </a:t>
            </a:r>
            <a:r>
              <a:rPr lang="it-IT" dirty="0" err="1"/>
              <a:t>rifunzionalizzazione</a:t>
            </a:r>
            <a:r>
              <a:rPr lang="it-IT" dirty="0"/>
              <a:t> di </a:t>
            </a:r>
            <a:r>
              <a:rPr lang="it-IT" i="1" dirty="0"/>
              <a:t>piuttosto che</a:t>
            </a:r>
            <a:r>
              <a:rPr lang="it-IT" dirty="0"/>
              <a:t> o alla diffusione inarrestabile di </a:t>
            </a:r>
            <a:r>
              <a:rPr lang="it-IT" i="1" dirty="0"/>
              <a:t>settimana prossima</a:t>
            </a:r>
            <a:r>
              <a:rPr lang="it-IT" dirty="0"/>
              <a:t>, di </a:t>
            </a:r>
            <a:r>
              <a:rPr lang="it-IT" i="1" dirty="0"/>
              <a:t>te</a:t>
            </a:r>
            <a:r>
              <a:rPr lang="it-IT" dirty="0"/>
              <a:t> in funzione non accusativa, al </a:t>
            </a:r>
            <a:r>
              <a:rPr lang="it-IT" i="1" dirty="0"/>
              <a:t>che</a:t>
            </a:r>
            <a:r>
              <a:rPr lang="it-IT" dirty="0"/>
              <a:t> polivalente, evergreen mai risolto in seno al repertorio linguistico italiano moderno), e le </a:t>
            </a:r>
            <a:r>
              <a:rPr lang="it-IT" dirty="0" err="1"/>
              <a:t>pseudoinnovazioni</a:t>
            </a:r>
            <a:r>
              <a:rPr lang="it-IT" dirty="0"/>
              <a:t>, in particolare per quanto attiene ai nomi di professione e, in generale, agli usi che investono la questione dell’espressione verbale della parità di genere. Specificamente su quest’ultimo aspetto, al fine di far emergere uno spaccato quanto più possibile efficace, le narrazioni cronachistiche saranno messe a confronto con un campione di dati raccolto ad hoc comprendente un primo gruppo, costituito da interviste </a:t>
            </a:r>
            <a:r>
              <a:rPr lang="it-IT" dirty="0" err="1"/>
              <a:t>semistrutturate</a:t>
            </a:r>
            <a:r>
              <a:rPr lang="it-IT" dirty="0"/>
              <a:t> somministrate a parlanti riconducibili a strati diversi della comunità linguistica e sociale, e un secondo, nel quale sono state fatte confluire le informazioni ricavate attraverso l’analisi dell’attività social di gruppi di individui scelti per affinità con quelli del primo gruppo.</a:t>
            </a:r>
          </a:p>
          <a:p>
            <a:pPr marL="0" indent="0" algn="just">
              <a:buNone/>
            </a:pPr>
            <a:endParaRPr lang="it-IT" dirty="0"/>
          </a:p>
        </p:txBody>
      </p:sp>
    </p:spTree>
    <p:extLst>
      <p:ext uri="{BB962C8B-B14F-4D97-AF65-F5344CB8AC3E}">
        <p14:creationId xmlns:p14="http://schemas.microsoft.com/office/powerpoint/2010/main" val="9965029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rgbClr val="FF0000"/>
                </a:solidFill>
              </a:rPr>
              <a:t>Obiettivi</a:t>
            </a:r>
            <a:endParaRPr lang="it-IT" dirty="0">
              <a:solidFill>
                <a:srgbClr val="FF0000"/>
              </a:solidFill>
            </a:endParaRPr>
          </a:p>
        </p:txBody>
      </p:sp>
      <p:sp>
        <p:nvSpPr>
          <p:cNvPr id="3" name="Segnaposto contenuto 2"/>
          <p:cNvSpPr>
            <a:spLocks noGrp="1"/>
          </p:cNvSpPr>
          <p:nvPr>
            <p:ph idx="1"/>
          </p:nvPr>
        </p:nvSpPr>
        <p:spPr/>
        <p:txBody>
          <a:bodyPr/>
          <a:lstStyle/>
          <a:p>
            <a:pPr algn="just"/>
            <a:r>
              <a:rPr lang="it-IT" dirty="0" smtClean="0"/>
              <a:t>Analizzare le innovazioni linguistiche che si sono diffuse negli ultimi anni</a:t>
            </a:r>
          </a:p>
          <a:p>
            <a:pPr algn="just"/>
            <a:r>
              <a:rPr lang="it-IT" dirty="0" smtClean="0"/>
              <a:t>Collocare le innovazioni nel repertorio linguistico italiano </a:t>
            </a:r>
          </a:p>
          <a:p>
            <a:pPr algn="just"/>
            <a:r>
              <a:rPr lang="it-IT" dirty="0" smtClean="0"/>
              <a:t>Cercare di capire in che modo è avvenuta la spartizione dello spazio linguistico occupato dalle vecchie forme</a:t>
            </a:r>
          </a:p>
          <a:p>
            <a:pPr algn="just"/>
            <a:r>
              <a:rPr lang="it-IT" dirty="0" smtClean="0"/>
              <a:t>Cercare di capire, attraverso l’uso che ne viene fatto, quale sia il sentire della comunità parlante in merito a queste nuove forme</a:t>
            </a:r>
          </a:p>
          <a:p>
            <a:pPr algn="just"/>
            <a:endParaRPr lang="it-IT" dirty="0"/>
          </a:p>
        </p:txBody>
      </p:sp>
    </p:spTree>
    <p:extLst>
      <p:ext uri="{BB962C8B-B14F-4D97-AF65-F5344CB8AC3E}">
        <p14:creationId xmlns:p14="http://schemas.microsoft.com/office/powerpoint/2010/main" val="1954153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838200" y="2591778"/>
            <a:ext cx="3975319" cy="923330"/>
          </a:xfrm>
          <a:prstGeom prst="rect">
            <a:avLst/>
          </a:prstGeom>
          <a:solidFill>
            <a:schemeClr val="accent1">
              <a:lumMod val="50000"/>
            </a:schemeClr>
          </a:solidFill>
        </p:spPr>
        <p:txBody>
          <a:bodyPr wrap="none" lIns="91440" tIns="45720" rIns="91440" bIns="45720">
            <a:spAutoFit/>
          </a:bodyPr>
          <a:lstStyle/>
          <a:p>
            <a:pPr algn="ctr"/>
            <a:r>
              <a:rPr lang="it-IT"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Piuttosto che</a:t>
            </a:r>
            <a:endParaRPr lang="it-IT"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2" name="Titolo 1"/>
          <p:cNvSpPr>
            <a:spLocks noGrp="1"/>
          </p:cNvSpPr>
          <p:nvPr>
            <p:ph type="title"/>
          </p:nvPr>
        </p:nvSpPr>
        <p:spPr>
          <a:xfrm>
            <a:off x="717885" y="-92072"/>
            <a:ext cx="10515600" cy="1325563"/>
          </a:xfrm>
        </p:spPr>
        <p:txBody>
          <a:bodyPr/>
          <a:lstStyle/>
          <a:p>
            <a:r>
              <a:rPr lang="it-IT" dirty="0" smtClean="0">
                <a:solidFill>
                  <a:srgbClr val="FF0000"/>
                </a:solidFill>
              </a:rPr>
              <a:t>Eravamo 4 amici al bar</a:t>
            </a:r>
            <a:r>
              <a:rPr lang="is-IS" dirty="0" smtClean="0">
                <a:solidFill>
                  <a:srgbClr val="FF0000"/>
                </a:solidFill>
              </a:rPr>
              <a:t>…</a:t>
            </a:r>
            <a:endParaRPr lang="it-IT" dirty="0">
              <a:solidFill>
                <a:srgbClr val="FF0000"/>
              </a:solidFill>
            </a:endParaRPr>
          </a:p>
        </p:txBody>
      </p:sp>
      <p:sp>
        <p:nvSpPr>
          <p:cNvPr id="5" name="Rettangolo 4"/>
          <p:cNvSpPr/>
          <p:nvPr/>
        </p:nvSpPr>
        <p:spPr>
          <a:xfrm rot="2064740">
            <a:off x="4147262" y="2950994"/>
            <a:ext cx="8283871" cy="92333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lIns="91440" tIns="45720" rIns="91440" bIns="45720">
            <a:spAutoFit/>
          </a:bodyPr>
          <a:lstStyle/>
          <a:p>
            <a:pPr algn="ctr"/>
            <a:r>
              <a:rPr lang="it-IT"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Settimana prossima / scorsa</a:t>
            </a:r>
            <a:endParaRPr lang="it-IT"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6" name="Rettangolo 5"/>
          <p:cNvSpPr/>
          <p:nvPr/>
        </p:nvSpPr>
        <p:spPr>
          <a:xfrm rot="20073451">
            <a:off x="2498272" y="4079111"/>
            <a:ext cx="4983379" cy="923330"/>
          </a:xfrm>
          <a:prstGeom prst="rect">
            <a:avLst/>
          </a:prstGeom>
          <a:noFill/>
          <a:ln>
            <a:solidFill>
              <a:srgbClr val="FF0000"/>
            </a:solidFill>
          </a:ln>
        </p:spPr>
        <p:txBody>
          <a:bodyPr wrap="square" lIns="91440" tIns="45720" rIns="91440" bIns="45720">
            <a:spAutoFit/>
          </a:bodyPr>
          <a:lstStyle/>
          <a:p>
            <a:pPr algn="ctr"/>
            <a:r>
              <a:rPr lang="it-IT" sz="5400" b="1" cap="none" spc="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femminicidio</a:t>
            </a:r>
            <a:endParaRPr lang="it-IT"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7" name="Rettangolo 6"/>
          <p:cNvSpPr/>
          <p:nvPr/>
        </p:nvSpPr>
        <p:spPr>
          <a:xfrm>
            <a:off x="5450376" y="5447260"/>
            <a:ext cx="5314405" cy="923330"/>
          </a:xfrm>
          <a:prstGeom prst="rect">
            <a:avLst/>
          </a:prstGeom>
        </p:spPr>
        <p:style>
          <a:lnRef idx="1">
            <a:schemeClr val="accent4"/>
          </a:lnRef>
          <a:fillRef idx="2">
            <a:schemeClr val="accent4"/>
          </a:fillRef>
          <a:effectRef idx="1">
            <a:schemeClr val="accent4"/>
          </a:effectRef>
          <a:fontRef idx="minor">
            <a:schemeClr val="dk1"/>
          </a:fontRef>
        </p:style>
        <p:txBody>
          <a:bodyPr wrap="none" lIns="91440" tIns="45720" rIns="91440" bIns="45720">
            <a:spAutoFit/>
          </a:bodyPr>
          <a:lstStyle/>
          <a:p>
            <a:pPr algn="ctr"/>
            <a:r>
              <a:rPr lang="it-IT" sz="5400" b="1" cap="none" spc="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BOMBA D’ACQUA</a:t>
            </a:r>
            <a:endParaRPr lang="it-IT"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972899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rgbClr val="FF0000"/>
                </a:solidFill>
              </a:rPr>
              <a:t>Il corpus</a:t>
            </a:r>
            <a:endParaRPr lang="it-IT" dirty="0">
              <a:solidFill>
                <a:srgbClr val="FF0000"/>
              </a:solidFill>
            </a:endParaRPr>
          </a:p>
        </p:txBody>
      </p:sp>
      <p:sp>
        <p:nvSpPr>
          <p:cNvPr id="3" name="Segnaposto contenuto 2"/>
          <p:cNvSpPr>
            <a:spLocks noGrp="1"/>
          </p:cNvSpPr>
          <p:nvPr>
            <p:ph idx="1"/>
          </p:nvPr>
        </p:nvSpPr>
        <p:spPr/>
        <p:txBody>
          <a:bodyPr/>
          <a:lstStyle/>
          <a:p>
            <a:r>
              <a:rPr lang="it-IT" dirty="0" smtClean="0"/>
              <a:t>Non esaustivo</a:t>
            </a:r>
          </a:p>
          <a:p>
            <a:r>
              <a:rPr lang="it-IT" dirty="0" smtClean="0"/>
              <a:t>Raccolto principalmente in rete</a:t>
            </a:r>
            <a:endParaRPr lang="it-IT" dirty="0"/>
          </a:p>
        </p:txBody>
      </p:sp>
    </p:spTree>
    <p:extLst>
      <p:ext uri="{BB962C8B-B14F-4D97-AF65-F5344CB8AC3E}">
        <p14:creationId xmlns:p14="http://schemas.microsoft.com/office/powerpoint/2010/main" val="1354238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i="1" dirty="0" smtClean="0">
                <a:solidFill>
                  <a:srgbClr val="FF0000"/>
                </a:solidFill>
              </a:rPr>
              <a:t>Settimana prossima</a:t>
            </a:r>
            <a:endParaRPr lang="it-IT" i="1" dirty="0">
              <a:solidFill>
                <a:srgbClr val="FF0000"/>
              </a:solidFill>
            </a:endParaRPr>
          </a:p>
        </p:txBody>
      </p:sp>
      <p:sp>
        <p:nvSpPr>
          <p:cNvPr id="3" name="Segnaposto contenuto 2"/>
          <p:cNvSpPr>
            <a:spLocks noGrp="1"/>
          </p:cNvSpPr>
          <p:nvPr>
            <p:ph idx="1"/>
          </p:nvPr>
        </p:nvSpPr>
        <p:spPr/>
        <p:txBody>
          <a:bodyPr>
            <a:normAutofit/>
          </a:bodyPr>
          <a:lstStyle/>
          <a:p>
            <a:pPr marL="0" indent="0" algn="just">
              <a:buNone/>
            </a:pPr>
            <a:r>
              <a:rPr lang="it-IT" sz="2400" b="1" dirty="0">
                <a:hlinkClick r:id="rId2"/>
              </a:rPr>
              <a:t>Dell'Utri, via libera all'estradizione. Giudice: "In Italia settimana prossima"</a:t>
            </a:r>
            <a:endParaRPr lang="it-IT" sz="2400" dirty="0"/>
          </a:p>
          <a:p>
            <a:pPr marL="0" indent="0" algn="just">
              <a:buNone/>
            </a:pPr>
            <a:r>
              <a:rPr lang="it-IT" sz="2400" dirty="0" smtClean="0"/>
              <a:t>16 </a:t>
            </a:r>
            <a:r>
              <a:rPr lang="it-IT" sz="2400" dirty="0" err="1"/>
              <a:t>mag</a:t>
            </a:r>
            <a:r>
              <a:rPr lang="it-IT" sz="2400" dirty="0"/>
              <a:t> 2014 - Dell'</a:t>
            </a:r>
            <a:r>
              <a:rPr lang="it-IT" sz="2400" dirty="0" err="1"/>
              <a:t>Utri</a:t>
            </a:r>
            <a:r>
              <a:rPr lang="it-IT" sz="2400" dirty="0"/>
              <a:t>, via libera all'estradizione. Giudice: "In Italia </a:t>
            </a:r>
            <a:r>
              <a:rPr lang="it-IT" sz="2400" i="1" dirty="0"/>
              <a:t>settimana prossima</a:t>
            </a:r>
            <a:r>
              <a:rPr lang="it-IT" sz="2400" dirty="0"/>
              <a:t>". Ok dal Consiglio dei ministri libanese. L'ex senatore del Pdl, arrestato il 9 aprile scorso e condannato a 7 anni per concorso esterno in associazione mafiosa, si trova agli arresti ospedalieri nella clinica Al </a:t>
            </a:r>
            <a:r>
              <a:rPr lang="it-IT" sz="2400" dirty="0" err="1"/>
              <a:t>Ayat</a:t>
            </a:r>
            <a:r>
              <a:rPr lang="it-IT" sz="2400" dirty="0"/>
              <a:t>. Berlusconi: "Smentito </a:t>
            </a:r>
            <a:r>
              <a:rPr lang="it-IT" sz="2400" dirty="0" smtClean="0"/>
              <a:t>... [</a:t>
            </a:r>
            <a:r>
              <a:rPr lang="is-IS" sz="2400" dirty="0" smtClean="0"/>
              <a:t>…</a:t>
            </a:r>
            <a:r>
              <a:rPr lang="it-IT" sz="2400" dirty="0" smtClean="0"/>
              <a:t>]”</a:t>
            </a:r>
            <a:endParaRPr lang="it-IT" sz="2400" dirty="0"/>
          </a:p>
          <a:p>
            <a:pPr marL="0" indent="0" algn="just">
              <a:buNone/>
            </a:pPr>
            <a:r>
              <a:rPr lang="it-IT" sz="2400" dirty="0"/>
              <a:t> </a:t>
            </a:r>
          </a:p>
          <a:p>
            <a:pPr marL="0" indent="0" algn="just">
              <a:buNone/>
            </a:pPr>
            <a:r>
              <a:rPr lang="it-IT" sz="2400" b="1" dirty="0"/>
              <a:t>BEIRUT</a:t>
            </a:r>
            <a:r>
              <a:rPr lang="it-IT" sz="2400" dirty="0"/>
              <a:t> - Via libera </a:t>
            </a:r>
            <a:r>
              <a:rPr lang="it-IT" sz="2400" dirty="0" smtClean="0"/>
              <a:t>all'estradizione </a:t>
            </a:r>
            <a:r>
              <a:rPr lang="it-IT" sz="2400" dirty="0"/>
              <a:t>di Marcello Dell'</a:t>
            </a:r>
            <a:r>
              <a:rPr lang="it-IT" sz="2400" dirty="0" err="1"/>
              <a:t>Utri</a:t>
            </a:r>
            <a:r>
              <a:rPr lang="it-IT" sz="2400" dirty="0"/>
              <a:t>: l'ex braccio destro di Silvio Berlusconi "sarà in Italia la settimana prossima", forse giovedì. Lo ha detto il giudice </a:t>
            </a:r>
            <a:r>
              <a:rPr lang="it-IT" sz="2400" dirty="0" err="1"/>
              <a:t>Ahmad</a:t>
            </a:r>
            <a:r>
              <a:rPr lang="it-IT" sz="2400" dirty="0"/>
              <a:t> Al </a:t>
            </a:r>
            <a:r>
              <a:rPr lang="it-IT" sz="2400" dirty="0" err="1"/>
              <a:t>Ayubi</a:t>
            </a:r>
            <a:r>
              <a:rPr lang="it-IT" sz="2400" dirty="0"/>
              <a:t>, che segue il caso per il Ministero della Giustizia libanese</a:t>
            </a:r>
            <a:r>
              <a:rPr lang="it-IT" sz="2400" dirty="0" smtClean="0"/>
              <a:t>. [</a:t>
            </a:r>
            <a:r>
              <a:rPr lang="is-IS" sz="2400" dirty="0" smtClean="0"/>
              <a:t>…</a:t>
            </a:r>
            <a:r>
              <a:rPr lang="it-IT" sz="2400" dirty="0" smtClean="0"/>
              <a:t>]</a:t>
            </a:r>
            <a:endParaRPr lang="it-IT" sz="2400" dirty="0"/>
          </a:p>
          <a:p>
            <a:pPr marL="0" indent="0" algn="just">
              <a:buNone/>
            </a:pPr>
            <a:endParaRPr lang="it-IT" sz="2400" dirty="0"/>
          </a:p>
        </p:txBody>
      </p:sp>
    </p:spTree>
    <p:extLst>
      <p:ext uri="{BB962C8B-B14F-4D97-AF65-F5344CB8AC3E}">
        <p14:creationId xmlns:p14="http://schemas.microsoft.com/office/powerpoint/2010/main" val="176842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i="1" dirty="0" smtClean="0">
                <a:solidFill>
                  <a:srgbClr val="FF0000"/>
                </a:solidFill>
              </a:rPr>
              <a:t>Settimana prossima</a:t>
            </a:r>
            <a:endParaRPr lang="it-IT" dirty="0"/>
          </a:p>
        </p:txBody>
      </p:sp>
      <p:sp>
        <p:nvSpPr>
          <p:cNvPr id="3" name="Segnaposto contenuto 2"/>
          <p:cNvSpPr>
            <a:spLocks noGrp="1"/>
          </p:cNvSpPr>
          <p:nvPr>
            <p:ph idx="1"/>
          </p:nvPr>
        </p:nvSpPr>
        <p:spPr/>
        <p:txBody>
          <a:bodyPr>
            <a:noAutofit/>
          </a:bodyPr>
          <a:lstStyle/>
          <a:p>
            <a:pPr marL="0" indent="0" algn="just">
              <a:buNone/>
            </a:pPr>
            <a:r>
              <a:rPr lang="it-IT" sz="2400" b="1" i="1" dirty="0">
                <a:hlinkClick r:id="rId2"/>
              </a:rPr>
              <a:t>Da settimana prossima </a:t>
            </a:r>
            <a:r>
              <a:rPr lang="it-IT" sz="2400" b="1" dirty="0">
                <a:hlinkClick r:id="rId2"/>
              </a:rPr>
              <a:t>al via la bonifica di Bagnoli, parola di Renzi ...</a:t>
            </a:r>
            <a:endParaRPr lang="it-IT" sz="2400" dirty="0"/>
          </a:p>
          <a:p>
            <a:pPr marL="0" indent="0" algn="just">
              <a:buNone/>
            </a:pPr>
            <a:r>
              <a:rPr lang="it-IT" sz="2400" dirty="0" smtClean="0"/>
              <a:t>24 </a:t>
            </a:r>
            <a:r>
              <a:rPr lang="it-IT" sz="2400" dirty="0" err="1"/>
              <a:t>mag</a:t>
            </a:r>
            <a:r>
              <a:rPr lang="it-IT" sz="2400" dirty="0"/>
              <a:t> 2016 - Da </a:t>
            </a:r>
            <a:r>
              <a:rPr lang="it-IT" sz="2400" i="1" dirty="0"/>
              <a:t>settimana prossima</a:t>
            </a:r>
            <a:r>
              <a:rPr lang="it-IT" sz="2400" dirty="0"/>
              <a:t> al via la bonifica di Bagnoli, parola di Renzi. Il premier firma il protocollo d'intesa con </a:t>
            </a:r>
            <a:r>
              <a:rPr lang="it-IT" sz="2400" dirty="0" err="1"/>
              <a:t>l'Anac</a:t>
            </a:r>
            <a:r>
              <a:rPr lang="it-IT" sz="2400" dirty="0"/>
              <a:t>, definendolo a prova di corruzione e attaccando gli enti locali. Con reazione del sindaco De Magistris. </a:t>
            </a:r>
          </a:p>
          <a:p>
            <a:pPr marL="0" indent="0" algn="just">
              <a:buNone/>
            </a:pPr>
            <a:endParaRPr lang="it-IT" sz="2400" dirty="0" smtClean="0"/>
          </a:p>
          <a:p>
            <a:pPr marL="0" indent="0" algn="just">
              <a:spcAft>
                <a:spcPts val="0"/>
              </a:spcAft>
              <a:buNone/>
            </a:pPr>
            <a:r>
              <a:rPr lang="it-IT" sz="2400" b="1" dirty="0" smtClean="0">
                <a:solidFill>
                  <a:srgbClr val="0000FF"/>
                </a:solidFill>
                <a:effectLst/>
                <a:ea typeface="Times New Roman" charset="0"/>
                <a:cs typeface="Times New Roman" charset="0"/>
                <a:hlinkClick r:id="rId3"/>
              </a:rPr>
              <a:t>A Bergamo arriva il generale inverno Settimana prossima neve a ...</a:t>
            </a:r>
            <a:endParaRPr lang="it-IT" sz="2400" dirty="0" smtClean="0">
              <a:effectLst/>
              <a:ea typeface="Calibri" charset="0"/>
              <a:cs typeface="Times New Roman" charset="0"/>
            </a:endParaRPr>
          </a:p>
          <a:p>
            <a:pPr marL="0" indent="0" algn="just">
              <a:spcAft>
                <a:spcPts val="0"/>
              </a:spcAft>
              <a:buNone/>
            </a:pPr>
            <a:r>
              <a:rPr lang="it-IT" sz="2400" dirty="0" smtClean="0">
                <a:effectLst/>
                <a:ea typeface="Times New Roman" charset="0"/>
                <a:cs typeface="Times New Roman" charset="0"/>
              </a:rPr>
              <a:t>24 </a:t>
            </a:r>
            <a:r>
              <a:rPr lang="it-IT" sz="2400" dirty="0" err="1" smtClean="0">
                <a:effectLst/>
                <a:ea typeface="Times New Roman" charset="0"/>
                <a:cs typeface="Times New Roman" charset="0"/>
              </a:rPr>
              <a:t>nov</a:t>
            </a:r>
            <a:r>
              <a:rPr lang="it-IT" sz="2400" dirty="0" smtClean="0">
                <a:effectLst/>
                <a:ea typeface="Times New Roman" charset="0"/>
                <a:cs typeface="Times New Roman" charset="0"/>
              </a:rPr>
              <a:t> 2017 - Da domenica irrompe il freddo su tutte le regioni italiane e </a:t>
            </a:r>
            <a:r>
              <a:rPr lang="it-IT" sz="2400" i="1" dirty="0" smtClean="0">
                <a:effectLst/>
                <a:ea typeface="Times New Roman" charset="0"/>
                <a:cs typeface="Times New Roman" charset="0"/>
              </a:rPr>
              <a:t>settimana prossima</a:t>
            </a:r>
            <a:r>
              <a:rPr lang="it-IT" sz="2400" dirty="0" smtClean="0">
                <a:effectLst/>
                <a:ea typeface="Times New Roman" charset="0"/>
                <a:cs typeface="Times New Roman" charset="0"/>
              </a:rPr>
              <a:t> è prevista neve anche a quote basse, forse anche con qualche incursione in pianura. In caso di precipitazioni nel week end invece i fiocchi non dovrebbero arrivare sotto i 1400 metri, come nell'anticipo di neve di inizio [...]</a:t>
            </a:r>
            <a:endParaRPr lang="it-IT" sz="2400" dirty="0" smtClean="0">
              <a:effectLst/>
              <a:ea typeface="Calibri" charset="0"/>
              <a:cs typeface="Times New Roman" charset="0"/>
            </a:endParaRPr>
          </a:p>
          <a:p>
            <a:pPr marL="0" indent="0" algn="just">
              <a:spcAft>
                <a:spcPts val="0"/>
              </a:spcAft>
              <a:buNone/>
            </a:pPr>
            <a:r>
              <a:rPr lang="it-IT" sz="2400" dirty="0" smtClean="0">
                <a:effectLst/>
                <a:ea typeface="Calibri" charset="0"/>
                <a:cs typeface="Times New Roman" charset="0"/>
              </a:rPr>
              <a:t> </a:t>
            </a:r>
          </a:p>
          <a:p>
            <a:pPr marL="0" indent="0" algn="just">
              <a:spcAft>
                <a:spcPts val="0"/>
              </a:spcAft>
              <a:buNone/>
            </a:pPr>
            <a:r>
              <a:rPr lang="it-IT" sz="2400" dirty="0" smtClean="0">
                <a:effectLst/>
                <a:ea typeface="Calibri" charset="0"/>
                <a:cs typeface="Times New Roman" charset="0"/>
              </a:rPr>
              <a:t> </a:t>
            </a:r>
          </a:p>
          <a:p>
            <a:pPr marL="0" indent="0" algn="just">
              <a:spcAft>
                <a:spcPts val="0"/>
              </a:spcAft>
              <a:buNone/>
            </a:pPr>
            <a:endParaRPr lang="it-IT" sz="2400" dirty="0" smtClean="0">
              <a:effectLst/>
              <a:ea typeface="Calibri" charset="0"/>
              <a:cs typeface="Times New Roman" charset="0"/>
            </a:endParaRPr>
          </a:p>
          <a:p>
            <a:pPr marL="0" indent="0" algn="just">
              <a:buNone/>
            </a:pPr>
            <a:endParaRPr lang="it-IT" sz="2400" dirty="0"/>
          </a:p>
        </p:txBody>
      </p:sp>
    </p:spTree>
    <p:extLst>
      <p:ext uri="{BB962C8B-B14F-4D97-AF65-F5344CB8AC3E}">
        <p14:creationId xmlns:p14="http://schemas.microsoft.com/office/powerpoint/2010/main" val="1253329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i="1" dirty="0" smtClean="0">
                <a:solidFill>
                  <a:srgbClr val="FF0000"/>
                </a:solidFill>
              </a:rPr>
              <a:t>Settimana prossima</a:t>
            </a:r>
            <a:endParaRPr lang="it-IT" dirty="0"/>
          </a:p>
        </p:txBody>
      </p:sp>
      <p:sp>
        <p:nvSpPr>
          <p:cNvPr id="3" name="Segnaposto contenuto 2"/>
          <p:cNvSpPr>
            <a:spLocks noGrp="1"/>
          </p:cNvSpPr>
          <p:nvPr>
            <p:ph idx="1"/>
          </p:nvPr>
        </p:nvSpPr>
        <p:spPr/>
        <p:txBody>
          <a:bodyPr>
            <a:normAutofit/>
          </a:bodyPr>
          <a:lstStyle/>
          <a:p>
            <a:pPr marL="0" indent="0" algn="just">
              <a:buNone/>
            </a:pPr>
            <a:r>
              <a:rPr lang="it-IT" sz="2400" b="1" dirty="0" err="1" smtClean="0">
                <a:hlinkClick r:id="rId2"/>
              </a:rPr>
              <a:t>Tripadvisor</a:t>
            </a:r>
            <a:r>
              <a:rPr lang="it-IT" sz="2400" b="1" dirty="0" smtClean="0">
                <a:hlinkClick r:id="rId2"/>
              </a:rPr>
              <a:t> - recensione</a:t>
            </a:r>
            <a:endParaRPr lang="it-IT" sz="2400" b="1" dirty="0" smtClean="0"/>
          </a:p>
          <a:p>
            <a:pPr marL="0" indent="0" algn="just">
              <a:buNone/>
            </a:pPr>
            <a:r>
              <a:rPr lang="it-IT" sz="2400" dirty="0" smtClean="0"/>
              <a:t>Buongiorno</a:t>
            </a:r>
            <a:r>
              <a:rPr lang="it-IT" sz="2400" dirty="0"/>
              <a:t>, </a:t>
            </a:r>
            <a:r>
              <a:rPr lang="it-IT" sz="2400" i="1" dirty="0"/>
              <a:t>settimana prossima </a:t>
            </a:r>
            <a:r>
              <a:rPr lang="it-IT" sz="2400" dirty="0"/>
              <a:t>penso domenica desidero portare degli amici a pranzo posso sapere per cortesia quale </a:t>
            </a:r>
            <a:r>
              <a:rPr lang="it-IT" sz="2400" dirty="0" err="1"/>
              <a:t>e'</a:t>
            </a:r>
            <a:r>
              <a:rPr lang="it-IT" sz="2400" dirty="0"/>
              <a:t> il prezzo medio? Grazie mille!</a:t>
            </a:r>
          </a:p>
          <a:p>
            <a:pPr marL="0" indent="0" algn="just">
              <a:buNone/>
            </a:pPr>
            <a:r>
              <a:rPr lang="it-IT" sz="2400" dirty="0"/>
              <a:t>oltre un anno fa</a:t>
            </a:r>
          </a:p>
          <a:p>
            <a:pPr marL="0" indent="0" algn="just">
              <a:buNone/>
            </a:pPr>
            <a:r>
              <a:rPr lang="it-IT" sz="2400" dirty="0"/>
              <a:t> </a:t>
            </a:r>
          </a:p>
          <a:p>
            <a:pPr marL="0" indent="0" algn="just">
              <a:buNone/>
            </a:pPr>
            <a:r>
              <a:rPr lang="it-IT" sz="2400" b="1" dirty="0">
                <a:hlinkClick r:id="rId3"/>
              </a:rPr>
              <a:t>Ponte sull'Ombrone, il traffico sarà riaperto a fine settimana prossima ...</a:t>
            </a:r>
            <a:endParaRPr lang="it-IT" sz="2400" dirty="0"/>
          </a:p>
          <a:p>
            <a:pPr marL="0" indent="0" algn="just">
              <a:buNone/>
            </a:pPr>
            <a:r>
              <a:rPr lang="it-IT" sz="2400" dirty="0" smtClean="0"/>
              <a:t>20 </a:t>
            </a:r>
            <a:r>
              <a:rPr lang="it-IT" sz="2400" dirty="0" err="1"/>
              <a:t>gen</a:t>
            </a:r>
            <a:r>
              <a:rPr lang="it-IT" sz="2400" dirty="0"/>
              <a:t> 2018 - Ferretti ha spiegato che si è optato per la sostituzione totale che assicura un adeguamento funzionale e di sicurezza della viabilità pubblica e ha dichiarato che il traffico veicolare sul ponte sarà riaperto ad entrambi i sensi di marcia a fine </a:t>
            </a:r>
            <a:r>
              <a:rPr lang="it-IT" sz="2400" i="1" dirty="0"/>
              <a:t>settimana prossima</a:t>
            </a:r>
            <a:r>
              <a:rPr lang="it-IT" sz="2400" dirty="0"/>
              <a:t> (27-28 gennaio), in seguito alla conclusione dei </a:t>
            </a:r>
            <a:r>
              <a:rPr lang="it-IT" sz="2400" dirty="0" smtClean="0"/>
              <a:t>[...]</a:t>
            </a:r>
            <a:endParaRPr lang="it-IT" sz="2400" dirty="0"/>
          </a:p>
          <a:p>
            <a:pPr marL="0" indent="0" algn="just">
              <a:buNone/>
            </a:pPr>
            <a:endParaRPr lang="it-IT" sz="2400" dirty="0"/>
          </a:p>
        </p:txBody>
      </p:sp>
    </p:spTree>
    <p:extLst>
      <p:ext uri="{BB962C8B-B14F-4D97-AF65-F5344CB8AC3E}">
        <p14:creationId xmlns:p14="http://schemas.microsoft.com/office/powerpoint/2010/main" val="233418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32875" y="76369"/>
            <a:ext cx="10515600" cy="1325563"/>
          </a:xfrm>
        </p:spPr>
        <p:txBody>
          <a:bodyPr/>
          <a:lstStyle/>
          <a:p>
            <a:r>
              <a:rPr lang="it-IT" i="1" dirty="0" smtClean="0">
                <a:solidFill>
                  <a:srgbClr val="FF0000"/>
                </a:solidFill>
              </a:rPr>
              <a:t>Settimana scorsa</a:t>
            </a:r>
            <a:endParaRPr lang="it-IT" i="1" dirty="0">
              <a:solidFill>
                <a:srgbClr val="FF0000"/>
              </a:solidFill>
            </a:endParaRPr>
          </a:p>
        </p:txBody>
      </p:sp>
      <p:sp>
        <p:nvSpPr>
          <p:cNvPr id="3" name="Segnaposto contenuto 2"/>
          <p:cNvSpPr>
            <a:spLocks noGrp="1"/>
          </p:cNvSpPr>
          <p:nvPr>
            <p:ph idx="1"/>
          </p:nvPr>
        </p:nvSpPr>
        <p:spPr>
          <a:xfrm>
            <a:off x="336883" y="1536868"/>
            <a:ext cx="11622505" cy="4575173"/>
          </a:xfrm>
        </p:spPr>
        <p:txBody>
          <a:bodyPr>
            <a:noAutofit/>
          </a:bodyPr>
          <a:lstStyle/>
          <a:p>
            <a:pPr marL="0" indent="0" algn="just">
              <a:buNone/>
            </a:pPr>
            <a:r>
              <a:rPr lang="it-IT" sz="2400" dirty="0" err="1" smtClean="0">
                <a:hlinkClick r:id="rId2"/>
              </a:rPr>
              <a:t>Duesse.it</a:t>
            </a:r>
            <a:endParaRPr lang="it-IT" sz="2400" dirty="0" smtClean="0"/>
          </a:p>
          <a:p>
            <a:pPr marL="0" indent="0" algn="just">
              <a:buNone/>
            </a:pPr>
            <a:r>
              <a:rPr lang="it-IT" sz="2400" dirty="0" smtClean="0"/>
              <a:t>24 </a:t>
            </a:r>
            <a:r>
              <a:rPr lang="it-IT" sz="2400" dirty="0"/>
              <a:t>Gennaio 2005  00:00</a:t>
            </a:r>
          </a:p>
          <a:p>
            <a:pPr marL="0" indent="0" algn="just">
              <a:buNone/>
            </a:pPr>
            <a:r>
              <a:rPr lang="it-IT" sz="2400" dirty="0" err="1" smtClean="0"/>
              <a:t>Dtt</a:t>
            </a:r>
            <a:r>
              <a:rPr lang="it-IT" sz="2400" dirty="0"/>
              <a:t>: settimana scorsa venduti oltre 50 mila decoder </a:t>
            </a:r>
            <a:r>
              <a:rPr lang="it-IT" sz="2400" dirty="0" err="1"/>
              <a:t>Mhp</a:t>
            </a:r>
            <a:endParaRPr lang="it-IT" sz="2400" dirty="0"/>
          </a:p>
          <a:p>
            <a:pPr marL="0" indent="0" algn="just">
              <a:buNone/>
            </a:pPr>
            <a:r>
              <a:rPr lang="it-IT" sz="2400" dirty="0"/>
              <a:t>share</a:t>
            </a:r>
          </a:p>
          <a:p>
            <a:pPr marL="0" indent="0" algn="just">
              <a:buNone/>
            </a:pPr>
            <a:r>
              <a:rPr lang="it-IT" sz="2400" dirty="0"/>
              <a:t>TCDB</a:t>
            </a:r>
          </a:p>
          <a:p>
            <a:pPr marL="0" indent="0" algn="just">
              <a:buNone/>
            </a:pPr>
            <a:r>
              <a:rPr lang="it-IT" sz="2400" dirty="0"/>
              <a:t> </a:t>
            </a:r>
          </a:p>
          <a:p>
            <a:pPr marL="0" indent="0" algn="just">
              <a:buNone/>
            </a:pPr>
            <a:r>
              <a:rPr lang="it-IT" sz="2400" dirty="0"/>
              <a:t>L’avvio dell’offerta </a:t>
            </a:r>
            <a:r>
              <a:rPr lang="it-IT" sz="2400" dirty="0" err="1"/>
              <a:t>Pay</a:t>
            </a:r>
            <a:r>
              <a:rPr lang="it-IT" sz="2400" dirty="0"/>
              <a:t> per </a:t>
            </a:r>
            <a:r>
              <a:rPr lang="it-IT" sz="2400" dirty="0" err="1"/>
              <a:t>view</a:t>
            </a:r>
            <a:r>
              <a:rPr lang="it-IT" sz="2400" dirty="0"/>
              <a:t> sul calcio in diretta ha generato una corsa all’acquisto che ha raggiunto livelli record, con volumi quasi raddoppiati rispetto alla settimana precedente</a:t>
            </a:r>
          </a:p>
          <a:p>
            <a:pPr marL="0" indent="0" algn="just">
              <a:buNone/>
            </a:pPr>
            <a:endParaRPr lang="it-IT" sz="2400" dirty="0"/>
          </a:p>
          <a:p>
            <a:pPr marL="0" indent="0" algn="just">
              <a:buNone/>
            </a:pPr>
            <a:r>
              <a:rPr lang="it-IT" sz="2400" dirty="0"/>
              <a:t>Settimana scorsa, a causa dell’imminente avvio dell’offerta </a:t>
            </a:r>
            <a:r>
              <a:rPr lang="it-IT" sz="2400" dirty="0" err="1"/>
              <a:t>Pay</a:t>
            </a:r>
            <a:r>
              <a:rPr lang="it-IT" sz="2400" dirty="0"/>
              <a:t> per </a:t>
            </a:r>
            <a:r>
              <a:rPr lang="it-IT" sz="2400" dirty="0" err="1"/>
              <a:t>view</a:t>
            </a:r>
            <a:r>
              <a:rPr lang="it-IT" sz="2400" dirty="0"/>
              <a:t> su piattaforma digitale terrestre (che ha esordito ufficialmente sabato 22 con la partita Bologna-Cagliari), le vendite di decoder interattivi </a:t>
            </a:r>
            <a:r>
              <a:rPr lang="it-IT" sz="2400" dirty="0" err="1"/>
              <a:t>Mhp</a:t>
            </a:r>
            <a:r>
              <a:rPr lang="it-IT" sz="2400" dirty="0"/>
              <a:t> hanno avuto una vera impennata</a:t>
            </a:r>
          </a:p>
          <a:p>
            <a:pPr marL="0" indent="0" algn="just">
              <a:buNone/>
            </a:pPr>
            <a:endParaRPr lang="it-IT" sz="2400" dirty="0"/>
          </a:p>
        </p:txBody>
      </p:sp>
    </p:spTree>
    <p:extLst>
      <p:ext uri="{BB962C8B-B14F-4D97-AF65-F5344CB8AC3E}">
        <p14:creationId xmlns:p14="http://schemas.microsoft.com/office/powerpoint/2010/main" val="7139129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32875" y="76369"/>
            <a:ext cx="10515600" cy="1325563"/>
          </a:xfrm>
        </p:spPr>
        <p:txBody>
          <a:bodyPr/>
          <a:lstStyle/>
          <a:p>
            <a:r>
              <a:rPr lang="it-IT" i="1" dirty="0" smtClean="0">
                <a:solidFill>
                  <a:srgbClr val="FF0000"/>
                </a:solidFill>
              </a:rPr>
              <a:t>Settimana scorsa</a:t>
            </a:r>
            <a:endParaRPr lang="it-IT" i="1" dirty="0">
              <a:solidFill>
                <a:srgbClr val="FF0000"/>
              </a:solidFill>
            </a:endParaRPr>
          </a:p>
        </p:txBody>
      </p:sp>
      <p:sp>
        <p:nvSpPr>
          <p:cNvPr id="3" name="Segnaposto contenuto 2"/>
          <p:cNvSpPr>
            <a:spLocks noGrp="1"/>
          </p:cNvSpPr>
          <p:nvPr>
            <p:ph idx="1"/>
          </p:nvPr>
        </p:nvSpPr>
        <p:spPr>
          <a:xfrm>
            <a:off x="336883" y="1272175"/>
            <a:ext cx="11622505" cy="4575173"/>
          </a:xfrm>
        </p:spPr>
        <p:txBody>
          <a:bodyPr>
            <a:noAutofit/>
          </a:bodyPr>
          <a:lstStyle/>
          <a:p>
            <a:pPr marL="0" indent="0" algn="just">
              <a:buNone/>
            </a:pPr>
            <a:r>
              <a:rPr lang="it-IT" sz="2400" dirty="0" err="1">
                <a:hlinkClick r:id="rId2"/>
              </a:rPr>
              <a:t>Italians</a:t>
            </a:r>
            <a:r>
              <a:rPr lang="it-IT" sz="2400" dirty="0">
                <a:hlinkClick r:id="rId2"/>
              </a:rPr>
              <a:t> – con Beppe </a:t>
            </a:r>
            <a:r>
              <a:rPr lang="it-IT" sz="2400" dirty="0" smtClean="0">
                <a:hlinkClick r:id="rId2"/>
              </a:rPr>
              <a:t>Severgnini</a:t>
            </a:r>
            <a:r>
              <a:rPr lang="it-IT" sz="2400" dirty="0" smtClean="0"/>
              <a:t> (m</a:t>
            </a:r>
            <a:r>
              <a:rPr lang="it-IT" sz="2400" dirty="0" smtClean="0"/>
              <a:t>arzo 2009)</a:t>
            </a:r>
            <a:endParaRPr lang="it-IT" sz="2400" dirty="0"/>
          </a:p>
          <a:p>
            <a:pPr marL="0" indent="0" algn="just">
              <a:buNone/>
            </a:pPr>
            <a:r>
              <a:rPr lang="it-IT" sz="2400" i="1" dirty="0"/>
              <a:t>La </a:t>
            </a:r>
            <a:r>
              <a:rPr lang="it-IT" sz="2400" i="1" dirty="0" err="1"/>
              <a:t>milanesizzazione</a:t>
            </a:r>
            <a:r>
              <a:rPr lang="it-IT" sz="2400" i="1" dirty="0"/>
              <a:t> della lingua italiana</a:t>
            </a:r>
          </a:p>
          <a:p>
            <a:pPr marL="0" indent="0" algn="just">
              <a:buNone/>
            </a:pPr>
            <a:r>
              <a:rPr lang="it-IT" sz="2400" dirty="0"/>
              <a:t> </a:t>
            </a:r>
          </a:p>
          <a:p>
            <a:pPr marL="0" indent="0" algn="just">
              <a:buNone/>
            </a:pPr>
            <a:r>
              <a:rPr lang="it-IT" sz="2400" dirty="0"/>
              <a:t>Caro Beppe,</a:t>
            </a:r>
          </a:p>
          <a:p>
            <a:pPr marL="0" indent="0" algn="just">
              <a:buNone/>
            </a:pPr>
            <a:r>
              <a:rPr lang="it-IT" sz="2400" dirty="0"/>
              <a:t>è ufficiale: l’operazione di </a:t>
            </a:r>
            <a:r>
              <a:rPr lang="it-IT" sz="2400" dirty="0" err="1"/>
              <a:t>milanesizzazione</a:t>
            </a:r>
            <a:r>
              <a:rPr lang="it-IT" sz="2400" dirty="0"/>
              <a:t> della lingua italiana è cominciata. In verità, già da un po’ di tempo ne avevo avuto sentore. Ma ora è palese che sia in atto un tentativo di espandere a livello nazionale alcune cattive abitudini lessicali e grammaticali dei milanesi. Una su tutte, l’uso di espressioni quali “settimana prossima” o “settimana scorsa” senza che siano precedute dall’articolo “la”. Ormai sono mesi che sento adoperare anche da chi milanese non è frasi come: “Ci vediamo settimana prossima” oppure “Settimana scorsa sono stato in ferie”. Ora, frasi di questo genere oltre che essere scorrette dal punto di vista grammaticale, sono anche cacofoniche, molto sgradevoli all’orecchio. Eppure l’abolizione arbitraria dell’articolo dinanzi a “settimana” ha contagiato molti e non è difficile notarla in presentatori tv e speaker radiofonici o addirittura ritrovarla in qualche articolo di giornale</a:t>
            </a:r>
            <a:r>
              <a:rPr lang="it-IT" sz="2400" dirty="0" smtClean="0"/>
              <a:t>. [</a:t>
            </a:r>
            <a:r>
              <a:rPr lang="is-IS" sz="2400" dirty="0" smtClean="0"/>
              <a:t>…</a:t>
            </a:r>
            <a:r>
              <a:rPr lang="it-IT" sz="2400" dirty="0" smtClean="0"/>
              <a:t>]</a:t>
            </a:r>
            <a:endParaRPr lang="it-IT" sz="2400" dirty="0"/>
          </a:p>
          <a:p>
            <a:pPr marL="0" indent="0" algn="just">
              <a:buNone/>
            </a:pPr>
            <a:endParaRPr lang="it-IT" sz="2400" dirty="0"/>
          </a:p>
        </p:txBody>
      </p:sp>
    </p:spTree>
    <p:extLst>
      <p:ext uri="{BB962C8B-B14F-4D97-AF65-F5344CB8AC3E}">
        <p14:creationId xmlns:p14="http://schemas.microsoft.com/office/powerpoint/2010/main" val="18970890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32875" y="76369"/>
            <a:ext cx="10515600" cy="1325563"/>
          </a:xfrm>
        </p:spPr>
        <p:txBody>
          <a:bodyPr/>
          <a:lstStyle/>
          <a:p>
            <a:r>
              <a:rPr lang="it-IT" i="1" dirty="0" smtClean="0">
                <a:solidFill>
                  <a:srgbClr val="FF0000"/>
                </a:solidFill>
              </a:rPr>
              <a:t>Settimana scorsa</a:t>
            </a:r>
            <a:endParaRPr lang="it-IT" i="1" dirty="0">
              <a:solidFill>
                <a:srgbClr val="FF0000"/>
              </a:solidFill>
            </a:endParaRPr>
          </a:p>
        </p:txBody>
      </p:sp>
      <p:sp>
        <p:nvSpPr>
          <p:cNvPr id="3" name="Segnaposto contenuto 2"/>
          <p:cNvSpPr>
            <a:spLocks noGrp="1"/>
          </p:cNvSpPr>
          <p:nvPr>
            <p:ph idx="1"/>
          </p:nvPr>
        </p:nvSpPr>
        <p:spPr>
          <a:xfrm>
            <a:off x="336883" y="1272175"/>
            <a:ext cx="11622505" cy="4575173"/>
          </a:xfrm>
        </p:spPr>
        <p:txBody>
          <a:bodyPr>
            <a:noAutofit/>
          </a:bodyPr>
          <a:lstStyle/>
          <a:p>
            <a:pPr marL="0" indent="0" algn="just">
              <a:buNone/>
            </a:pPr>
            <a:r>
              <a:rPr lang="it-IT" sz="2400" dirty="0" smtClean="0">
                <a:hlinkClick r:id="rId2"/>
              </a:rPr>
              <a:t>MeteoLive News</a:t>
            </a:r>
            <a:r>
              <a:rPr lang="it-IT" sz="2400" dirty="0" smtClean="0"/>
              <a:t> – marzo 2017</a:t>
            </a:r>
          </a:p>
          <a:p>
            <a:pPr marL="0" indent="0">
              <a:buNone/>
            </a:pPr>
            <a:r>
              <a:rPr lang="it-IT" sz="2400" dirty="0"/>
              <a:t>Riepilogo meteo settimana scorsa: Europa ancora troppo "calda"...(le mappe)</a:t>
            </a:r>
          </a:p>
          <a:p>
            <a:pPr marL="0" indent="0">
              <a:buNone/>
            </a:pPr>
            <a:r>
              <a:rPr lang="it-IT" sz="2400" dirty="0"/>
              <a:t>Anche i primi giorni di marzo non hanno esordito nel migliore dei modi dal punto di vista termico in Europa...</a:t>
            </a:r>
          </a:p>
          <a:p>
            <a:pPr marL="0" indent="0" algn="just">
              <a:buNone/>
            </a:pPr>
            <a:endParaRPr lang="it-IT" sz="2400" dirty="0" smtClean="0"/>
          </a:p>
          <a:p>
            <a:pPr marL="0" indent="0" algn="just">
              <a:buNone/>
            </a:pPr>
            <a:r>
              <a:rPr lang="it-IT" sz="2400" dirty="0" smtClean="0">
                <a:hlinkClick r:id="rId3"/>
              </a:rPr>
              <a:t>Trip Advisor</a:t>
            </a:r>
            <a:r>
              <a:rPr lang="it-IT" sz="2400" dirty="0" smtClean="0"/>
              <a:t> </a:t>
            </a:r>
            <a:r>
              <a:rPr lang="it-IT" sz="2400" dirty="0" smtClean="0">
                <a:hlinkClick r:id="rId4"/>
              </a:rPr>
              <a:t>–</a:t>
            </a:r>
            <a:r>
              <a:rPr lang="it-IT" sz="2400" dirty="0" smtClean="0"/>
              <a:t> circa un anno fa</a:t>
            </a:r>
            <a:endParaRPr lang="it-IT" sz="2400" dirty="0" smtClean="0">
              <a:hlinkClick r:id="rId4"/>
            </a:endParaRPr>
          </a:p>
          <a:p>
            <a:pPr marL="0" indent="0">
              <a:buNone/>
            </a:pPr>
            <a:r>
              <a:rPr lang="it-IT" sz="2400" dirty="0" smtClean="0"/>
              <a:t>Salve, Settimana scorsa, per Alcune serate abbiamo avuto il piacere di gustare la vostra cucina:)</a:t>
            </a:r>
          </a:p>
          <a:p>
            <a:pPr marL="0" indent="0" algn="just">
              <a:buNone/>
            </a:pPr>
            <a:endParaRPr lang="it-IT" sz="2400" dirty="0">
              <a:hlinkClick r:id="rId4"/>
            </a:endParaRPr>
          </a:p>
          <a:p>
            <a:pPr marL="0" indent="0" algn="just">
              <a:buNone/>
            </a:pPr>
            <a:r>
              <a:rPr lang="it-IT" sz="2400" dirty="0" smtClean="0">
                <a:hlinkClick r:id="rId4"/>
              </a:rPr>
              <a:t>Libero.it</a:t>
            </a:r>
            <a:endParaRPr lang="it-IT" sz="2400" dirty="0"/>
          </a:p>
          <a:p>
            <a:pPr marL="0" indent="0" algn="just">
              <a:buNone/>
            </a:pPr>
            <a:r>
              <a:rPr lang="it-IT" sz="2400" dirty="0"/>
              <a:t>film rai 3 settimana scorsa</a:t>
            </a:r>
          </a:p>
          <a:p>
            <a:pPr marL="0" indent="0" algn="just">
              <a:buNone/>
            </a:pPr>
            <a:r>
              <a:rPr lang="it-IT" sz="2400" dirty="0"/>
              <a:t>fine aprile </a:t>
            </a:r>
            <a:r>
              <a:rPr lang="it-IT" sz="2400" dirty="0" smtClean="0"/>
              <a:t>2018</a:t>
            </a:r>
          </a:p>
          <a:p>
            <a:pPr marL="0" indent="0" algn="just">
              <a:buNone/>
            </a:pPr>
            <a:endParaRPr lang="it-IT" sz="2400" dirty="0"/>
          </a:p>
          <a:p>
            <a:pPr marL="0" indent="0" algn="just">
              <a:buNone/>
            </a:pPr>
            <a:endParaRPr lang="it-IT" sz="2400" dirty="0"/>
          </a:p>
          <a:p>
            <a:pPr marL="0" indent="0" algn="just">
              <a:buNone/>
            </a:pPr>
            <a:endParaRPr lang="it-IT" sz="2400" dirty="0"/>
          </a:p>
        </p:txBody>
      </p:sp>
    </p:spTree>
    <p:extLst>
      <p:ext uri="{BB962C8B-B14F-4D97-AF65-F5344CB8AC3E}">
        <p14:creationId xmlns:p14="http://schemas.microsoft.com/office/powerpoint/2010/main" val="8497239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84751" y="-68009"/>
            <a:ext cx="10515600" cy="1325563"/>
          </a:xfrm>
        </p:spPr>
        <p:txBody>
          <a:bodyPr/>
          <a:lstStyle/>
          <a:p>
            <a:r>
              <a:rPr lang="it-IT" i="1" dirty="0" smtClean="0">
                <a:solidFill>
                  <a:srgbClr val="FF0000"/>
                </a:solidFill>
              </a:rPr>
              <a:t>Crusca per Voi</a:t>
            </a:r>
            <a:r>
              <a:rPr lang="it-IT" dirty="0" smtClean="0">
                <a:solidFill>
                  <a:srgbClr val="FF0000"/>
                </a:solidFill>
              </a:rPr>
              <a:t> (maggio 2007)</a:t>
            </a:r>
            <a:endParaRPr lang="it-IT" dirty="0">
              <a:solidFill>
                <a:srgbClr val="FF0000"/>
              </a:solidFill>
            </a:endParaRPr>
          </a:p>
        </p:txBody>
      </p:sp>
      <p:sp>
        <p:nvSpPr>
          <p:cNvPr id="3" name="Segnaposto contenuto 2"/>
          <p:cNvSpPr>
            <a:spLocks noGrp="1"/>
          </p:cNvSpPr>
          <p:nvPr>
            <p:ph idx="1"/>
          </p:nvPr>
        </p:nvSpPr>
        <p:spPr>
          <a:xfrm>
            <a:off x="288758" y="1034718"/>
            <a:ext cx="11718758" cy="5390147"/>
          </a:xfrm>
        </p:spPr>
        <p:txBody>
          <a:bodyPr>
            <a:noAutofit/>
          </a:bodyPr>
          <a:lstStyle/>
          <a:p>
            <a:pPr marL="0" indent="0" algn="just">
              <a:buNone/>
            </a:pPr>
            <a:r>
              <a:rPr lang="it-IT" sz="2400" dirty="0" smtClean="0"/>
              <a:t>Si tratta della </a:t>
            </a:r>
            <a:r>
              <a:rPr lang="it-IT" sz="2400" dirty="0" smtClean="0">
                <a:hlinkClick r:id="rId2"/>
              </a:rPr>
              <a:t>ripresa </a:t>
            </a:r>
            <a:r>
              <a:rPr lang="it-IT" sz="2400" dirty="0" smtClean="0"/>
              <a:t>di un intervento apparso su </a:t>
            </a:r>
            <a:r>
              <a:rPr lang="it-IT" sz="2400" i="1" dirty="0" smtClean="0"/>
              <a:t>La Crusca per Voi</a:t>
            </a:r>
            <a:r>
              <a:rPr lang="it-IT" sz="2400" dirty="0" smtClean="0"/>
              <a:t> </a:t>
            </a:r>
            <a:r>
              <a:rPr lang="it-IT" sz="2400" dirty="0" smtClean="0"/>
              <a:t> </a:t>
            </a:r>
            <a:r>
              <a:rPr lang="it-IT" sz="2400" dirty="0" smtClean="0">
                <a:solidFill>
                  <a:srgbClr val="FF0000"/>
                </a:solidFill>
                <a:hlinkClick r:id="rId3"/>
              </a:rPr>
              <a:t>n°32, aprile 2006, p. 13</a:t>
            </a:r>
            <a:endParaRPr lang="it-IT" sz="2400" dirty="0" smtClean="0">
              <a:solidFill>
                <a:srgbClr val="FF0000"/>
              </a:solidFill>
            </a:endParaRPr>
          </a:p>
          <a:p>
            <a:pPr marL="0" indent="0" algn="just">
              <a:buNone/>
            </a:pPr>
            <a:r>
              <a:rPr lang="it-IT" sz="2400" b="1" dirty="0" smtClean="0"/>
              <a:t>Omissione dell'articolo determinativo nella locuzione temporale </a:t>
            </a:r>
            <a:r>
              <a:rPr lang="it-IT" sz="2400" b="1" i="1" dirty="0" smtClean="0"/>
              <a:t>settimana prossima/scorsa</a:t>
            </a:r>
            <a:endParaRPr lang="it-IT" sz="2400" b="1" dirty="0" smtClean="0"/>
          </a:p>
          <a:p>
            <a:pPr marL="0" indent="0" algn="just">
              <a:buNone/>
            </a:pPr>
            <a:r>
              <a:rPr lang="it-IT" sz="2400" dirty="0" smtClean="0"/>
              <a:t>Nell'italiano di uso comune l'espressione richiede l'articolo determinativo, anche qualora l'aggettivo </a:t>
            </a:r>
            <a:r>
              <a:rPr lang="it-IT" sz="2400" i="1" dirty="0" smtClean="0"/>
              <a:t>prossimo/scorso</a:t>
            </a:r>
            <a:r>
              <a:rPr lang="it-IT" sz="2400" dirty="0" smtClean="0"/>
              <a:t> preceda il sostantivo: "Verrò a Milano </a:t>
            </a:r>
            <a:r>
              <a:rPr lang="it-IT" sz="2400" i="1" dirty="0" smtClean="0"/>
              <a:t>la</a:t>
            </a:r>
            <a:r>
              <a:rPr lang="it-IT" sz="2400" dirty="0" smtClean="0"/>
              <a:t> </a:t>
            </a:r>
            <a:r>
              <a:rPr lang="it-IT" sz="2400" i="1" dirty="0" smtClean="0"/>
              <a:t>prossima settimana</a:t>
            </a:r>
            <a:r>
              <a:rPr lang="it-IT" sz="2400" dirty="0" smtClean="0"/>
              <a:t>" così come "Verrò a Milano </a:t>
            </a:r>
            <a:r>
              <a:rPr lang="it-IT" sz="2400" i="1" dirty="0" smtClean="0"/>
              <a:t>la settimana prossima</a:t>
            </a:r>
            <a:r>
              <a:rPr lang="it-IT" sz="2400" dirty="0" smtClean="0"/>
              <a:t>".</a:t>
            </a:r>
          </a:p>
          <a:p>
            <a:pPr marL="0" indent="0" algn="just">
              <a:buNone/>
            </a:pPr>
            <a:r>
              <a:rPr lang="it-IT" sz="2400" dirty="0" smtClean="0"/>
              <a:t>Il fatto che alcuni usino questo sintagma senza articolo è dovuto ad una concomitanza di fattori che riguardano più la lingua parlata che la lingua scritta. Una ricerca sui maggiori quotidiani </a:t>
            </a:r>
            <a:r>
              <a:rPr lang="it-IT" sz="2400" i="1" dirty="0" smtClean="0"/>
              <a:t>online </a:t>
            </a:r>
            <a:r>
              <a:rPr lang="it-IT" sz="2400" dirty="0" smtClean="0"/>
              <a:t>mostra, infatti, un deciso prevalere delle occorrenze in cui l'espressione è accompagnata dall'articolo.</a:t>
            </a:r>
          </a:p>
          <a:p>
            <a:pPr marL="0" indent="0" algn="just">
              <a:buNone/>
            </a:pPr>
            <a:r>
              <a:rPr lang="it-IT" sz="2400" dirty="0" smtClean="0"/>
              <a:t>Nella diffusione di questa tendenza linguistica si avverte il peso di due fattori:</a:t>
            </a:r>
            <a:br>
              <a:rPr lang="it-IT" sz="2400" dirty="0" smtClean="0"/>
            </a:br>
            <a:r>
              <a:rPr lang="it-IT" sz="2400" dirty="0" smtClean="0"/>
              <a:t>1) l'influenza delle espressioni di tipo avverbiale formate con i nomi dei giorni della settimana senza articolo ("Ci vediamo </a:t>
            </a:r>
            <a:r>
              <a:rPr lang="it-IT" sz="2400" i="1" dirty="0" smtClean="0"/>
              <a:t>venerdì prossimo</a:t>
            </a:r>
            <a:r>
              <a:rPr lang="it-IT" sz="2400" dirty="0" smtClean="0"/>
              <a:t>", "Ci siamo visti </a:t>
            </a:r>
            <a:r>
              <a:rPr lang="it-IT" sz="2400" i="1" dirty="0" smtClean="0"/>
              <a:t>lunedì</a:t>
            </a:r>
            <a:r>
              <a:rPr lang="it-IT" sz="2400" dirty="0" smtClean="0"/>
              <a:t> </a:t>
            </a:r>
            <a:r>
              <a:rPr lang="it-IT" sz="2400" i="1" dirty="0" smtClean="0"/>
              <a:t>scorso</a:t>
            </a:r>
            <a:r>
              <a:rPr lang="it-IT" sz="2400" dirty="0" smtClean="0"/>
              <a:t>", "</a:t>
            </a:r>
            <a:r>
              <a:rPr lang="it-IT" sz="2400" i="1" dirty="0" smtClean="0"/>
              <a:t>Giovedì scorso</a:t>
            </a:r>
            <a:r>
              <a:rPr lang="it-IT" sz="2400" dirty="0" smtClean="0"/>
              <a:t> ho visto un bel film"), sulla base dei puri avverbi </a:t>
            </a:r>
            <a:r>
              <a:rPr lang="it-IT" sz="2400" i="1" dirty="0" smtClean="0"/>
              <a:t>domani</a:t>
            </a:r>
            <a:r>
              <a:rPr lang="it-IT" sz="2400" dirty="0" smtClean="0"/>
              <a:t>, </a:t>
            </a:r>
            <a:r>
              <a:rPr lang="it-IT" sz="2400" i="1" dirty="0" smtClean="0"/>
              <a:t>oggi</a:t>
            </a:r>
            <a:r>
              <a:rPr lang="it-IT" sz="2400" dirty="0" smtClean="0"/>
              <a:t>, </a:t>
            </a:r>
            <a:r>
              <a:rPr lang="it-IT" sz="2400" i="1" dirty="0" smtClean="0"/>
              <a:t>ieri</a:t>
            </a:r>
            <a:r>
              <a:rPr lang="it-IT" sz="2400" dirty="0" smtClean="0"/>
              <a:t>, ecc.</a:t>
            </a:r>
            <a:br>
              <a:rPr lang="it-IT" sz="2400" dirty="0" smtClean="0"/>
            </a:br>
            <a:r>
              <a:rPr lang="it-IT" sz="2400" dirty="0" smtClean="0"/>
              <a:t>2) l'analogia con espressioni inglesi come </a:t>
            </a:r>
            <a:r>
              <a:rPr lang="it-IT" sz="2400" i="1" dirty="0" err="1" smtClean="0"/>
              <a:t>next</a:t>
            </a:r>
            <a:r>
              <a:rPr lang="it-IT" sz="2400" i="1" dirty="0" smtClean="0"/>
              <a:t> week</a:t>
            </a:r>
            <a:r>
              <a:rPr lang="it-IT" sz="2400" dirty="0" smtClean="0"/>
              <a:t>, </a:t>
            </a:r>
            <a:r>
              <a:rPr lang="it-IT" sz="2400" i="1" dirty="0" err="1" smtClean="0"/>
              <a:t>next</a:t>
            </a:r>
            <a:r>
              <a:rPr lang="it-IT" sz="2400" i="1" dirty="0" smtClean="0"/>
              <a:t> </a:t>
            </a:r>
            <a:r>
              <a:rPr lang="it-IT" sz="2400" i="1" dirty="0" err="1" smtClean="0"/>
              <a:t>month</a:t>
            </a:r>
            <a:r>
              <a:rPr lang="it-IT" sz="2400" dirty="0" smtClean="0"/>
              <a:t>, </a:t>
            </a:r>
            <a:r>
              <a:rPr lang="it-IT" sz="2400" i="1" dirty="0" smtClean="0"/>
              <a:t>last </a:t>
            </a:r>
            <a:r>
              <a:rPr lang="it-IT" sz="2400" i="1" dirty="0" err="1" smtClean="0"/>
              <a:t>year</a:t>
            </a:r>
            <a:r>
              <a:rPr lang="it-IT" sz="2400" dirty="0" smtClean="0"/>
              <a:t>, ecc.</a:t>
            </a:r>
            <a:endParaRPr lang="it-IT" sz="2400" dirty="0"/>
          </a:p>
        </p:txBody>
      </p:sp>
    </p:spTree>
    <p:extLst>
      <p:ext uri="{BB962C8B-B14F-4D97-AF65-F5344CB8AC3E}">
        <p14:creationId xmlns:p14="http://schemas.microsoft.com/office/powerpoint/2010/main" val="3400824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68441" y="0"/>
            <a:ext cx="11742821" cy="6472989"/>
          </a:xfrm>
        </p:spPr>
        <p:txBody>
          <a:bodyPr>
            <a:normAutofit/>
          </a:bodyPr>
          <a:lstStyle/>
          <a:p>
            <a:pPr marL="0" indent="0" algn="just">
              <a:buNone/>
            </a:pPr>
            <a:endParaRPr lang="it-IT" sz="2400" dirty="0" smtClean="0"/>
          </a:p>
          <a:p>
            <a:pPr marL="0" indent="0" algn="just">
              <a:buNone/>
            </a:pPr>
            <a:r>
              <a:rPr lang="it-IT" sz="2400" dirty="0" smtClean="0"/>
              <a:t>È opportuno ricordare, inoltre, che in alcuni dialetti mediani (Marche, Umbria, Lazio e Abruzzo) e soprattutto in Toscana è attestata la forma </a:t>
            </a:r>
            <a:r>
              <a:rPr lang="it-IT" sz="2400" i="1" dirty="0" smtClean="0"/>
              <a:t>anno</a:t>
            </a:r>
            <a:r>
              <a:rPr lang="it-IT" sz="2400" dirty="0" smtClean="0"/>
              <a:t>, derivata dall'ablativo assoluto latino, usata senza articolo e senza aggettivo col preciso significato di 'l'anno passato' (es. "anno l'incontrai a Milano", cfr. G. </a:t>
            </a:r>
            <a:r>
              <a:rPr lang="it-IT" sz="2400" dirty="0" err="1" smtClean="0"/>
              <a:t>Rohlfs</a:t>
            </a:r>
            <a:r>
              <a:rPr lang="it-IT" sz="2400" dirty="0" smtClean="0"/>
              <a:t>, </a:t>
            </a:r>
            <a:r>
              <a:rPr lang="it-IT" sz="2400" i="1" dirty="0" smtClean="0"/>
              <a:t>Grammatica storica della</a:t>
            </a:r>
            <a:r>
              <a:rPr lang="it-IT" sz="2400" dirty="0" smtClean="0"/>
              <a:t> </a:t>
            </a:r>
            <a:r>
              <a:rPr lang="it-IT" sz="2400" i="1" dirty="0" smtClean="0"/>
              <a:t>lingua italiana e dei suoi dialetti</a:t>
            </a:r>
            <a:r>
              <a:rPr lang="it-IT" sz="2400" dirty="0" smtClean="0"/>
              <a:t>, Torino, Einaudi, 1966-1969, vol. III, p. 268): l'esempio testimonia storicamente l'attuazione di un meccanismo simile a quello che si sta affermando con l'uso del sintagma </a:t>
            </a:r>
            <a:r>
              <a:rPr lang="it-IT" sz="2400" i="1" dirty="0" smtClean="0"/>
              <a:t>settimana prossima</a:t>
            </a:r>
            <a:r>
              <a:rPr lang="it-IT" sz="2400" dirty="0" smtClean="0"/>
              <a:t> con omissione dell'articolo.</a:t>
            </a:r>
          </a:p>
          <a:p>
            <a:pPr marL="0" indent="0" algn="just">
              <a:buNone/>
            </a:pPr>
            <a:endParaRPr lang="it-IT" sz="2400" dirty="0" smtClean="0"/>
          </a:p>
          <a:p>
            <a:pPr marL="0" indent="0" algn="just">
              <a:buNone/>
            </a:pPr>
            <a:endParaRPr lang="it-IT" sz="2400" dirty="0"/>
          </a:p>
          <a:p>
            <a:pPr marL="0" indent="0" algn="just">
              <a:buNone/>
            </a:pPr>
            <a:endParaRPr lang="it-IT" sz="2400" dirty="0"/>
          </a:p>
          <a:p>
            <a:pPr algn="just">
              <a:buFont typeface="Wingdings" charset="2"/>
              <a:buChar char="à"/>
            </a:pPr>
            <a:r>
              <a:rPr lang="it-IT" sz="2400" dirty="0" smtClean="0">
                <a:sym typeface="Wingdings"/>
              </a:rPr>
              <a:t>Varianti disponibili nel sistema, attivatesi per vari fattori</a:t>
            </a:r>
          </a:p>
          <a:p>
            <a:pPr algn="just">
              <a:buFont typeface="Wingdings" charset="2"/>
              <a:buChar char="à"/>
            </a:pPr>
            <a:r>
              <a:rPr lang="it-IT" sz="2400" dirty="0">
                <a:sym typeface="Wingdings"/>
              </a:rPr>
              <a:t> </a:t>
            </a:r>
            <a:r>
              <a:rPr lang="it-IT" sz="2400" i="1" dirty="0">
                <a:sym typeface="Wingdings"/>
              </a:rPr>
              <a:t>S</a:t>
            </a:r>
            <a:r>
              <a:rPr lang="it-IT" sz="2400" i="1" dirty="0" smtClean="0">
                <a:sym typeface="Wingdings"/>
              </a:rPr>
              <a:t>ettimana prossima </a:t>
            </a:r>
            <a:r>
              <a:rPr lang="it-IT" sz="2400" dirty="0" smtClean="0">
                <a:sym typeface="Wingdings"/>
              </a:rPr>
              <a:t>molto più frequente di </a:t>
            </a:r>
            <a:r>
              <a:rPr lang="it-IT" sz="2400" i="1" dirty="0" smtClean="0">
                <a:sym typeface="Wingdings"/>
              </a:rPr>
              <a:t>settimana scorsa</a:t>
            </a:r>
          </a:p>
          <a:p>
            <a:pPr algn="just">
              <a:buFont typeface="Wingdings" charset="2"/>
              <a:buChar char="à"/>
            </a:pPr>
            <a:r>
              <a:rPr lang="it-IT" sz="2400" dirty="0" smtClean="0"/>
              <a:t> Analogie con altre tendenze innovanti</a:t>
            </a:r>
            <a:r>
              <a:rPr lang="is-IS" sz="2400" dirty="0" smtClean="0"/>
              <a:t>…</a:t>
            </a:r>
            <a:endParaRPr lang="it-IT" sz="2400" dirty="0" smtClean="0"/>
          </a:p>
          <a:p>
            <a:pPr marL="0" indent="0" algn="just">
              <a:buNone/>
            </a:pPr>
            <a:endParaRPr lang="it-IT" sz="2400" dirty="0" smtClean="0"/>
          </a:p>
          <a:p>
            <a:endParaRPr lang="it-IT" sz="2400" dirty="0"/>
          </a:p>
        </p:txBody>
      </p:sp>
    </p:spTree>
    <p:extLst>
      <p:ext uri="{BB962C8B-B14F-4D97-AF65-F5344CB8AC3E}">
        <p14:creationId xmlns:p14="http://schemas.microsoft.com/office/powerpoint/2010/main" val="13463630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sultati immagini per italia stilizzat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4237" y="800100"/>
            <a:ext cx="5343525" cy="5343525"/>
          </a:xfrm>
          <a:prstGeom prst="rect">
            <a:avLst/>
          </a:prstGeom>
          <a:noFill/>
          <a:extLst>
            <a:ext uri="{909E8E84-426E-40DD-AFC4-6F175D3DCCD1}">
              <a14:hiddenFill xmlns:a14="http://schemas.microsoft.com/office/drawing/2010/main">
                <a:solidFill>
                  <a:srgbClr val="FFFFFF"/>
                </a:solidFill>
              </a14:hiddenFill>
            </a:ext>
          </a:extLst>
        </p:spPr>
      </p:pic>
      <p:sp>
        <p:nvSpPr>
          <p:cNvPr id="2" name="Titolo 1"/>
          <p:cNvSpPr>
            <a:spLocks noGrp="1"/>
          </p:cNvSpPr>
          <p:nvPr>
            <p:ph type="title"/>
          </p:nvPr>
        </p:nvSpPr>
        <p:spPr>
          <a:xfrm>
            <a:off x="838200" y="76369"/>
            <a:ext cx="10515600" cy="1325563"/>
          </a:xfrm>
        </p:spPr>
        <p:txBody>
          <a:bodyPr/>
          <a:lstStyle/>
          <a:p>
            <a:r>
              <a:rPr lang="it-IT" dirty="0" smtClean="0">
                <a:solidFill>
                  <a:srgbClr val="FF0000"/>
                </a:solidFill>
              </a:rPr>
              <a:t>Quale ipotesi di diffusione? </a:t>
            </a:r>
            <a:endParaRPr lang="it-IT" dirty="0">
              <a:solidFill>
                <a:srgbClr val="FF0000"/>
              </a:solidFill>
            </a:endParaRPr>
          </a:p>
        </p:txBody>
      </p:sp>
      <p:pic>
        <p:nvPicPr>
          <p:cNvPr id="1026" name="Picture 2" descr="isultati immagini per spirale concentrica"/>
          <p:cNvPicPr>
            <a:picLocks noGrp="1" noChangeAspect="1" noChangeArrowheads="1"/>
          </p:cNvPicPr>
          <p:nvPr>
            <p:ph idx="1"/>
          </p:nvPr>
        </p:nvPicPr>
        <p:blipFill>
          <a:blip r:embed="rId3">
            <a:alphaModFix amt="49000"/>
            <a:extLst>
              <a:ext uri="{28A0092B-C50C-407E-A947-70E740481C1C}">
                <a14:useLocalDpi xmlns:a14="http://schemas.microsoft.com/office/drawing/2010/main" val="0"/>
              </a:ext>
            </a:extLst>
          </a:blip>
          <a:srcRect/>
          <a:stretch>
            <a:fillRect/>
          </a:stretch>
        </p:blipFill>
        <p:spPr bwMode="auto">
          <a:xfrm>
            <a:off x="2440691" y="1236248"/>
            <a:ext cx="8042725" cy="5361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1370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sultati immagini per italia stilizzat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4237" y="800100"/>
            <a:ext cx="5343525" cy="5343525"/>
          </a:xfrm>
          <a:prstGeom prst="rect">
            <a:avLst/>
          </a:prstGeom>
          <a:noFill/>
          <a:extLst>
            <a:ext uri="{909E8E84-426E-40DD-AFC4-6F175D3DCCD1}">
              <a14:hiddenFill xmlns:a14="http://schemas.microsoft.com/office/drawing/2010/main">
                <a:solidFill>
                  <a:srgbClr val="FFFFFF"/>
                </a:solidFill>
              </a14:hiddenFill>
            </a:ext>
          </a:extLst>
        </p:spPr>
      </p:pic>
      <p:sp>
        <p:nvSpPr>
          <p:cNvPr id="2" name="Titolo 1"/>
          <p:cNvSpPr>
            <a:spLocks noGrp="1"/>
          </p:cNvSpPr>
          <p:nvPr>
            <p:ph type="title"/>
          </p:nvPr>
        </p:nvSpPr>
        <p:spPr>
          <a:xfrm>
            <a:off x="838200" y="76369"/>
            <a:ext cx="10515600" cy="1325563"/>
          </a:xfrm>
        </p:spPr>
        <p:txBody>
          <a:bodyPr/>
          <a:lstStyle/>
          <a:p>
            <a:r>
              <a:rPr lang="it-IT" dirty="0" smtClean="0">
                <a:solidFill>
                  <a:srgbClr val="FF0000"/>
                </a:solidFill>
              </a:rPr>
              <a:t>Quale ipotesi di accoglimento? </a:t>
            </a:r>
            <a:endParaRPr lang="it-IT" dirty="0">
              <a:solidFill>
                <a:srgbClr val="FF0000"/>
              </a:solidFill>
            </a:endParaRPr>
          </a:p>
        </p:txBody>
      </p:sp>
      <p:pic>
        <p:nvPicPr>
          <p:cNvPr id="1026" name="Picture 2" descr="isultati immagini per spirale concentrica"/>
          <p:cNvPicPr>
            <a:picLocks noGrp="1" noChangeAspect="1" noChangeArrowheads="1"/>
          </p:cNvPicPr>
          <p:nvPr>
            <p:ph idx="1"/>
          </p:nvPr>
        </p:nvPicPr>
        <p:blipFill>
          <a:blip r:embed="rId3">
            <a:alphaModFix amt="49000"/>
            <a:extLst>
              <a:ext uri="{28A0092B-C50C-407E-A947-70E740481C1C}">
                <a14:useLocalDpi xmlns:a14="http://schemas.microsoft.com/office/drawing/2010/main" val="0"/>
              </a:ext>
            </a:extLst>
          </a:blip>
          <a:srcRect/>
          <a:stretch>
            <a:fillRect/>
          </a:stretch>
        </p:blipFill>
        <p:spPr bwMode="auto">
          <a:xfrm>
            <a:off x="2440691" y="1236248"/>
            <a:ext cx="8042725" cy="5361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911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88757" y="365125"/>
            <a:ext cx="11454064" cy="1325563"/>
          </a:xfrm>
        </p:spPr>
        <p:txBody>
          <a:bodyPr>
            <a:normAutofit fontScale="90000"/>
          </a:bodyPr>
          <a:lstStyle/>
          <a:p>
            <a:r>
              <a:rPr lang="it-IT" b="1" dirty="0" smtClean="0">
                <a:solidFill>
                  <a:srgbClr val="FF0000"/>
                </a:solidFill>
              </a:rPr>
              <a:t>Uso di </a:t>
            </a:r>
            <a:r>
              <a:rPr lang="it-IT" b="1" i="1" dirty="0" smtClean="0">
                <a:solidFill>
                  <a:srgbClr val="FF0000"/>
                </a:solidFill>
              </a:rPr>
              <a:t>piuttosto che</a:t>
            </a:r>
            <a:r>
              <a:rPr lang="it-IT" b="1" dirty="0" smtClean="0">
                <a:solidFill>
                  <a:srgbClr val="FF0000"/>
                </a:solidFill>
              </a:rPr>
              <a:t> con valore disgiuntivo (09/2002)</a:t>
            </a:r>
            <a:r>
              <a:rPr lang="it-IT" b="1" dirty="0" smtClean="0"/>
              <a:t/>
            </a:r>
            <a:br>
              <a:rPr lang="it-IT" b="1" dirty="0" smtClean="0"/>
            </a:br>
            <a:endParaRPr lang="it-IT" dirty="0"/>
          </a:p>
        </p:txBody>
      </p:sp>
      <p:sp>
        <p:nvSpPr>
          <p:cNvPr id="3" name="Segnaposto contenuto 2"/>
          <p:cNvSpPr>
            <a:spLocks noGrp="1"/>
          </p:cNvSpPr>
          <p:nvPr>
            <p:ph idx="1"/>
          </p:nvPr>
        </p:nvSpPr>
        <p:spPr>
          <a:xfrm>
            <a:off x="288757" y="1564103"/>
            <a:ext cx="11670632" cy="5678905"/>
          </a:xfrm>
        </p:spPr>
        <p:txBody>
          <a:bodyPr>
            <a:noAutofit/>
          </a:bodyPr>
          <a:lstStyle/>
          <a:p>
            <a:pPr marL="0" indent="0" algn="just">
              <a:buNone/>
            </a:pPr>
            <a:r>
              <a:rPr lang="it-IT" sz="2400" dirty="0" smtClean="0"/>
              <a:t>Si tratta della </a:t>
            </a:r>
            <a:r>
              <a:rPr lang="it-IT" sz="2400" dirty="0" smtClean="0">
                <a:hlinkClick r:id="rId2"/>
              </a:rPr>
              <a:t>ripresa </a:t>
            </a:r>
            <a:r>
              <a:rPr lang="it-IT" sz="2400" dirty="0" smtClean="0"/>
              <a:t>di un intervento apparso sul bollettino </a:t>
            </a:r>
            <a:r>
              <a:rPr lang="it-IT" sz="2400" i="1" dirty="0" smtClean="0"/>
              <a:t>La Crusca per Voi </a:t>
            </a:r>
            <a:r>
              <a:rPr lang="it-IT" sz="2400" dirty="0" smtClean="0"/>
              <a:t>(</a:t>
            </a:r>
            <a:r>
              <a:rPr lang="it-IT" sz="2400" dirty="0" smtClean="0">
                <a:hlinkClick r:id="rId3"/>
              </a:rPr>
              <a:t>n° 24, aprile 2002</a:t>
            </a:r>
            <a:r>
              <a:rPr lang="it-IT" sz="2400" dirty="0" smtClean="0"/>
              <a:t>)</a:t>
            </a:r>
            <a:endParaRPr lang="it-IT" sz="2400" dirty="0"/>
          </a:p>
          <a:p>
            <a:pPr marL="0" indent="0" algn="just">
              <a:buNone/>
            </a:pPr>
            <a:endParaRPr lang="it-IT" sz="2400" dirty="0" smtClean="0"/>
          </a:p>
          <a:p>
            <a:pPr marL="0" indent="0" algn="just">
              <a:buNone/>
            </a:pPr>
            <a:r>
              <a:rPr lang="it-IT" sz="2400" dirty="0" smtClean="0"/>
              <a:t>Il fenomeno segnalato dalla signora [</a:t>
            </a:r>
            <a:r>
              <a:rPr lang="is-IS" sz="2400" dirty="0" smtClean="0"/>
              <a:t>…</a:t>
            </a:r>
            <a:r>
              <a:rPr lang="it-IT" sz="2400" dirty="0" smtClean="0"/>
              <a:t>], cioè l'impiego ormai dilagante di </a:t>
            </a:r>
            <a:r>
              <a:rPr lang="it-IT" sz="2400" i="1" dirty="0" smtClean="0"/>
              <a:t>piuttosto che</a:t>
            </a:r>
            <a:r>
              <a:rPr lang="it-IT" sz="2400" dirty="0" smtClean="0"/>
              <a:t> nel senso di  “o”, non è affatto sfuggito, naturalmente, all'attenzione degli storici della lingua [</a:t>
            </a:r>
            <a:r>
              <a:rPr lang="is-IS" sz="2400" dirty="0" smtClean="0"/>
              <a:t>…</a:t>
            </a:r>
            <a:r>
              <a:rPr lang="it-IT" sz="2400" dirty="0" smtClean="0"/>
              <a:t>] Si tratta, come ha correttamente individuato la nostra lettrice, di una voga d'origine settentrionale, sbocciata in un linguaggio certo non popolare e probabilmente venato di snobismo [</a:t>
            </a:r>
            <a:r>
              <a:rPr lang="is-IS" sz="2400" dirty="0" smtClean="0"/>
              <a:t>…</a:t>
            </a:r>
            <a:r>
              <a:rPr lang="it-IT" sz="2400" dirty="0" smtClean="0"/>
              <a:t>]. </a:t>
            </a:r>
          </a:p>
          <a:p>
            <a:pPr marL="0" indent="0" algn="just">
              <a:buNone/>
            </a:pPr>
            <a:r>
              <a:rPr lang="it-IT" sz="2400" dirty="0" smtClean="0"/>
              <a:t>Era fatale che tra i primi a intercettare golosamente l'infelice novità lessicale fossero i conduttori e i giornalisti televisivi, che insieme ai pubblicitari costituiscono le categorie che da qualche decennio - stante  l'estrema  pervasività e l'infinito potere di suggestione (non solo, si badi, sulle classi culturalmente più deboli) del "medium" per antonomasia - governano l'evolversi dell'italiano di consumo. [</a:t>
            </a:r>
            <a:r>
              <a:rPr lang="is-IS" sz="2400" dirty="0" smtClean="0"/>
              <a:t>…</a:t>
            </a:r>
            <a:r>
              <a:rPr lang="it-IT" sz="2400" dirty="0" smtClean="0"/>
              <a:t>] </a:t>
            </a:r>
            <a:r>
              <a:rPr lang="it-IT" sz="2400" dirty="0" smtClean="0">
                <a:sym typeface="Wingdings"/>
              </a:rPr>
              <a:t></a:t>
            </a:r>
            <a:endParaRPr lang="it-IT" sz="2400" dirty="0" smtClean="0"/>
          </a:p>
          <a:p>
            <a:pPr marL="0" indent="0" algn="just">
              <a:buNone/>
            </a:pPr>
            <a:endParaRPr lang="it-IT" sz="2400" dirty="0"/>
          </a:p>
        </p:txBody>
      </p:sp>
    </p:spTree>
    <p:extLst>
      <p:ext uri="{BB962C8B-B14F-4D97-AF65-F5344CB8AC3E}">
        <p14:creationId xmlns:p14="http://schemas.microsoft.com/office/powerpoint/2010/main" val="15679872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40632" y="240632"/>
            <a:ext cx="11694694" cy="6424863"/>
          </a:xfrm>
        </p:spPr>
        <p:txBody>
          <a:bodyPr>
            <a:normAutofit/>
          </a:bodyPr>
          <a:lstStyle/>
          <a:p>
            <a:pPr marL="0" indent="0" algn="just">
              <a:buNone/>
            </a:pPr>
            <a:r>
              <a:rPr lang="it-IT" sz="2400" dirty="0" smtClean="0"/>
              <a:t>Gli esempi raccolti nel parlato e nello scritto sono ormai innumerevoli e le schede dei sempre più scoraggiati raccoglitori (è il caso della sottoscritta) si ammucchiano inesorabilmente. </a:t>
            </a:r>
          </a:p>
          <a:p>
            <a:pPr marL="0" indent="0" algn="just">
              <a:buNone/>
            </a:pPr>
            <a:r>
              <a:rPr lang="it-IT" sz="2400" dirty="0" smtClean="0"/>
              <a:t>Eppure non c'è bisogno di essere dei linguisti per rendersi conto dell'inammissibilità nell'uso dell'italiano d'un </a:t>
            </a:r>
            <a:r>
              <a:rPr lang="it-IT" sz="2400" i="1" dirty="0" smtClean="0"/>
              <a:t>piuttosto che</a:t>
            </a:r>
            <a:r>
              <a:rPr lang="it-IT" sz="2400" dirty="0" smtClean="0"/>
              <a:t> in sostituzione della disgiuntiva </a:t>
            </a:r>
            <a:r>
              <a:rPr lang="it-IT" sz="2400" i="1" dirty="0" smtClean="0"/>
              <a:t>o</a:t>
            </a:r>
            <a:r>
              <a:rPr lang="it-IT" sz="2400" dirty="0" smtClean="0"/>
              <a:t>. Intendiamoci: se quest'ennesima novità lessicale è da respingere fermamente non è soltanto perché essa è in contrasto con la tradizione grammaticale della nostra lingua e con la storia stessa del sintagma (a partire dalle premesse etimologiche); la ragione più seria sta nel fatto che un  </a:t>
            </a:r>
            <a:r>
              <a:rPr lang="it-IT" sz="2400" i="1" dirty="0" smtClean="0"/>
              <a:t>piuttosto che</a:t>
            </a:r>
            <a:r>
              <a:rPr lang="it-IT" sz="2400" dirty="0" smtClean="0"/>
              <a:t> abusivamente equiparato a </a:t>
            </a:r>
            <a:r>
              <a:rPr lang="it-IT" sz="2400" i="1" dirty="0" smtClean="0"/>
              <a:t>o</a:t>
            </a:r>
            <a:r>
              <a:rPr lang="it-IT" sz="2400" dirty="0" smtClean="0"/>
              <a:t> può creare ambiguità sostanziali nella comunicazione, può insomma compromettere la funzione fondamentale del linguaggio. [</a:t>
            </a:r>
            <a:r>
              <a:rPr lang="is-IS" sz="2400" dirty="0" smtClean="0"/>
              <a:t>…</a:t>
            </a:r>
            <a:r>
              <a:rPr lang="it-IT" sz="2400" dirty="0" smtClean="0"/>
              <a:t>]</a:t>
            </a:r>
          </a:p>
          <a:p>
            <a:pPr marL="0" indent="0" algn="just">
              <a:buNone/>
            </a:pPr>
            <a:r>
              <a:rPr lang="it-IT" sz="2400" dirty="0" smtClean="0"/>
              <a:t>Il lancio vero e proprio del nuovo malvezzo lessicale, avvenuto senza dubbio attraverso radiofonia e televisione  (e inizialmente - è da presumere - ad opera di conduttori  settentrionali), sembra potersi datare dalla metà degli anni Novanta. Resta da capire la meccanica del processo che ha portato un modulo dal senso perfettamente chiaro, e rimasto saldo per tanti secoli, come </a:t>
            </a:r>
            <a:r>
              <a:rPr lang="it-IT" sz="2400" i="1" dirty="0" smtClean="0"/>
              <a:t>piuttosto che</a:t>
            </a:r>
            <a:r>
              <a:rPr lang="it-IT" sz="2400" dirty="0" smtClean="0"/>
              <a:t> a virare - all'interno di un certo uso dapprima circoscritto e verosimilmente snobistico - fino al significato della comune disgiuntiva. [</a:t>
            </a:r>
            <a:r>
              <a:rPr lang="is-IS" sz="2400" dirty="0" smtClean="0"/>
              <a:t>…</a:t>
            </a:r>
            <a:r>
              <a:rPr lang="it-IT" sz="2400" dirty="0" smtClean="0"/>
              <a:t>]</a:t>
            </a:r>
          </a:p>
          <a:p>
            <a:pPr marL="0" indent="0" algn="just">
              <a:buNone/>
            </a:pPr>
            <a:r>
              <a:rPr lang="it-IT" sz="2400" dirty="0" smtClean="0"/>
              <a:t>Basterà avere un po' di pazienza: anche la voga di quest'imbarazzante </a:t>
            </a:r>
            <a:r>
              <a:rPr lang="it-IT" sz="2400" i="1" dirty="0" smtClean="0"/>
              <a:t>piuttosto che</a:t>
            </a:r>
            <a:r>
              <a:rPr lang="it-IT" sz="2400" dirty="0" smtClean="0"/>
              <a:t>  finirà prima o poi col tramontare, come accade fatalmente con la suppellettile di riuso. [</a:t>
            </a:r>
            <a:r>
              <a:rPr lang="is-IS" sz="2400" dirty="0" smtClean="0"/>
              <a:t>…</a:t>
            </a:r>
            <a:r>
              <a:rPr lang="it-IT" sz="2400" dirty="0" smtClean="0"/>
              <a:t>]</a:t>
            </a:r>
          </a:p>
          <a:p>
            <a:pPr marL="0" indent="0" algn="just">
              <a:buNone/>
            </a:pPr>
            <a:endParaRPr lang="it-IT" sz="2400" dirty="0"/>
          </a:p>
        </p:txBody>
      </p:sp>
    </p:spTree>
    <p:extLst>
      <p:ext uri="{BB962C8B-B14F-4D97-AF65-F5344CB8AC3E}">
        <p14:creationId xmlns:p14="http://schemas.microsoft.com/office/powerpoint/2010/main" val="12773994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sultati immagini per radi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05325" cy="450532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isultati immagini per radio in au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1417" y="1082842"/>
            <a:ext cx="5433198" cy="2756484"/>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isultati immagini per dizio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32647" y="4223002"/>
            <a:ext cx="1972678" cy="2135187"/>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isultati immagini per fumetto con megafon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03167" y="3982372"/>
            <a:ext cx="2574849" cy="2755438"/>
          </a:xfrm>
          <a:prstGeom prst="rect">
            <a:avLst/>
          </a:prstGeom>
          <a:noFill/>
          <a:extLst>
            <a:ext uri="{909E8E84-426E-40DD-AFC4-6F175D3DCCD1}">
              <a14:hiddenFill xmlns:a14="http://schemas.microsoft.com/office/drawing/2010/main">
                <a:solidFill>
                  <a:srgbClr val="FFFFFF"/>
                </a:solidFill>
              </a14:hiddenFill>
            </a:ext>
          </a:extLst>
        </p:spPr>
      </p:pic>
      <p:sp>
        <p:nvSpPr>
          <p:cNvPr id="9" name="Freccia destra 8"/>
          <p:cNvSpPr/>
          <p:nvPr/>
        </p:nvSpPr>
        <p:spPr>
          <a:xfrm>
            <a:off x="4967320" y="3045241"/>
            <a:ext cx="1227221" cy="19947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634192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93822" y="52306"/>
            <a:ext cx="10515600" cy="1325563"/>
          </a:xfrm>
        </p:spPr>
        <p:txBody>
          <a:bodyPr/>
          <a:lstStyle/>
          <a:p>
            <a:r>
              <a:rPr lang="it-IT" i="1" dirty="0" smtClean="0">
                <a:solidFill>
                  <a:srgbClr val="FF0000"/>
                </a:solidFill>
              </a:rPr>
              <a:t>Bomba d’acqua</a:t>
            </a:r>
            <a:endParaRPr lang="it-IT" i="1" dirty="0">
              <a:solidFill>
                <a:srgbClr val="FF0000"/>
              </a:solidFill>
            </a:endParaRPr>
          </a:p>
        </p:txBody>
      </p:sp>
      <p:sp>
        <p:nvSpPr>
          <p:cNvPr id="3" name="Segnaposto contenuto 2"/>
          <p:cNvSpPr>
            <a:spLocks noGrp="1"/>
          </p:cNvSpPr>
          <p:nvPr>
            <p:ph idx="1"/>
          </p:nvPr>
        </p:nvSpPr>
        <p:spPr>
          <a:xfrm>
            <a:off x="264695" y="1690687"/>
            <a:ext cx="11694694" cy="4974808"/>
          </a:xfrm>
        </p:spPr>
        <p:txBody>
          <a:bodyPr>
            <a:normAutofit/>
          </a:bodyPr>
          <a:lstStyle/>
          <a:p>
            <a:pPr marL="0" indent="0" algn="just">
              <a:buNone/>
            </a:pPr>
            <a:r>
              <a:rPr lang="it-IT" sz="2400" dirty="0" smtClean="0">
                <a:effectLst/>
                <a:hlinkClick r:id="rId2"/>
              </a:rPr>
              <a:t>Che cos'è una "bomba d'acqua"? </a:t>
            </a:r>
            <a:r>
              <a:rPr lang="it-IT" sz="2400" dirty="0" smtClean="0">
                <a:effectLst/>
              </a:rPr>
              <a:t>– Focus luglio 2014</a:t>
            </a:r>
          </a:p>
          <a:p>
            <a:pPr marL="0" indent="0" algn="just">
              <a:buNone/>
            </a:pPr>
            <a:r>
              <a:rPr lang="it-IT" sz="2400" dirty="0" smtClean="0">
                <a:effectLst/>
              </a:rPr>
              <a:t>Un modo "moderno" per definire un fenomeno "antico", ma in aumento a causa del riscaldamento globale: un "gavettone" di pioggia dannoso e imprevedibile.</a:t>
            </a:r>
          </a:p>
          <a:p>
            <a:pPr marL="0" indent="0" algn="just">
              <a:buNone/>
            </a:pPr>
            <a:endParaRPr lang="it-IT" sz="2400" dirty="0" smtClean="0">
              <a:effectLst/>
            </a:endParaRPr>
          </a:p>
          <a:p>
            <a:pPr marL="0" indent="0" algn="just">
              <a:buNone/>
            </a:pPr>
            <a:r>
              <a:rPr lang="it-IT" sz="2400" dirty="0" smtClean="0">
                <a:hlinkClick r:id="rId3"/>
              </a:rPr>
              <a:t>Cosmari – L’ambiente il nostro mestiere</a:t>
            </a:r>
            <a:r>
              <a:rPr lang="it-IT" sz="2400" dirty="0" smtClean="0"/>
              <a:t> – ottobre 2014</a:t>
            </a:r>
          </a:p>
          <a:p>
            <a:pPr marL="0" indent="0" algn="just">
              <a:buNone/>
            </a:pPr>
            <a:r>
              <a:rPr lang="it-IT" sz="2400" dirty="0" smtClean="0"/>
              <a:t>Sempre più spesso nella cronaca meteorologica delle più violente ondate di maltempo che colpiscono l’Italia (e non solo), utilizziamo il termine “bomba d’acqua“, un azzeccatissimo neologismo che consente meglio di ogni altra parola di rendere l’idea di ciò che si sta verificando in un determinato luogo quando la pioggia raggiunge intensità impressionanti ed eccezionali, provocando gravi ripercussioni sul territorio. </a:t>
            </a:r>
            <a:endParaRPr lang="it-IT" sz="2400" dirty="0"/>
          </a:p>
        </p:txBody>
      </p:sp>
    </p:spTree>
    <p:extLst>
      <p:ext uri="{BB962C8B-B14F-4D97-AF65-F5344CB8AC3E}">
        <p14:creationId xmlns:p14="http://schemas.microsoft.com/office/powerpoint/2010/main" val="16866780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i="1" dirty="0">
                <a:solidFill>
                  <a:srgbClr val="FF0000"/>
                </a:solidFill>
              </a:rPr>
              <a:t>B</a:t>
            </a:r>
            <a:r>
              <a:rPr lang="it-IT" i="1" dirty="0" smtClean="0">
                <a:solidFill>
                  <a:srgbClr val="FF0000"/>
                </a:solidFill>
              </a:rPr>
              <a:t>omba d’acqua</a:t>
            </a:r>
            <a:endParaRPr lang="it-IT" i="1" dirty="0"/>
          </a:p>
        </p:txBody>
      </p:sp>
      <p:sp>
        <p:nvSpPr>
          <p:cNvPr id="3" name="Segnaposto contenuto 2"/>
          <p:cNvSpPr>
            <a:spLocks noGrp="1"/>
          </p:cNvSpPr>
          <p:nvPr>
            <p:ph idx="1"/>
          </p:nvPr>
        </p:nvSpPr>
        <p:spPr>
          <a:xfrm>
            <a:off x="312821" y="1825624"/>
            <a:ext cx="11526253" cy="4791743"/>
          </a:xfrm>
        </p:spPr>
        <p:txBody>
          <a:bodyPr>
            <a:normAutofit/>
          </a:bodyPr>
          <a:lstStyle/>
          <a:p>
            <a:pPr marL="0" indent="0" algn="just">
              <a:buNone/>
            </a:pPr>
            <a:r>
              <a:rPr lang="it-IT" sz="2400" dirty="0" smtClean="0">
                <a:hlinkClick r:id="rId2"/>
              </a:rPr>
              <a:t>Bombe d’acqua: come nasce un neologismo azzeccato a sua insaputa</a:t>
            </a:r>
            <a:r>
              <a:rPr lang="it-IT" sz="2400" dirty="0" smtClean="0"/>
              <a:t> (</a:t>
            </a:r>
            <a:r>
              <a:rPr lang="it-IT" sz="2400" i="1" dirty="0" smtClean="0"/>
              <a:t>Il Fatto Quotidiano</a:t>
            </a:r>
            <a:r>
              <a:rPr lang="it-IT" sz="2400" dirty="0" smtClean="0"/>
              <a:t> 11/2015)</a:t>
            </a:r>
          </a:p>
          <a:p>
            <a:pPr marL="0" indent="0" algn="just">
              <a:buNone/>
            </a:pPr>
            <a:r>
              <a:rPr lang="it-IT" sz="2400" dirty="0" smtClean="0"/>
              <a:t>[</a:t>
            </a:r>
            <a:r>
              <a:rPr lang="is-IS" sz="2400" dirty="0" smtClean="0"/>
              <a:t>…</a:t>
            </a:r>
            <a:r>
              <a:rPr lang="it-IT" sz="2400" dirty="0" smtClean="0"/>
              <a:t>] Un articolo pubblicato dall’edizione fiorentina del </a:t>
            </a:r>
            <a:r>
              <a:rPr lang="it-IT" sz="2400" i="1" dirty="0" smtClean="0">
                <a:hlinkClick r:id="rId3"/>
              </a:rPr>
              <a:t>Corriere della Sera</a:t>
            </a:r>
            <a:r>
              <a:rPr lang="it-IT" sz="2400" dirty="0" smtClean="0">
                <a:hlinkClick r:id="rId3"/>
              </a:rPr>
              <a:t> nel 2012</a:t>
            </a:r>
            <a:r>
              <a:rPr lang="it-IT" sz="2400" dirty="0" smtClean="0"/>
              <a:t> narra che «la definizione </a:t>
            </a:r>
            <a:r>
              <a:rPr lang="it-IT" sz="2400" i="1" dirty="0" smtClean="0"/>
              <a:t>(di bomba d’acqua)</a:t>
            </a:r>
            <a:r>
              <a:rPr lang="it-IT" sz="2400" dirty="0" smtClean="0"/>
              <a:t> è stata inventata qualche anno fa da una giornalista della Nazione di Firenze». Forse imbeccato da un noto meteorologo fiorentino. Per risalire alla paternità del nuovo sintagma (neologismo sintattico) di bomba d’acqua bisogna quindi risalire a qualche anno fa e al </a:t>
            </a:r>
            <a:r>
              <a:rPr lang="it-IT" sz="2400" dirty="0" smtClean="0">
                <a:hlinkClick r:id="rId4"/>
              </a:rPr>
              <a:t>disastro di Cardoso in Versilia</a:t>
            </a:r>
            <a:r>
              <a:rPr lang="it-IT" sz="2400" dirty="0" smtClean="0"/>
              <a:t>. </a:t>
            </a:r>
          </a:p>
          <a:p>
            <a:pPr marL="0" indent="0" algn="just">
              <a:buNone/>
            </a:pPr>
            <a:r>
              <a:rPr lang="it-IT" sz="2400" dirty="0" smtClean="0"/>
              <a:t>Era il mese di giugno del 1996 e, collocato l’anno zero, le ‘bombe’ hanno quindi una ventina d’anni. Una frettolosa traduzione di</a:t>
            </a:r>
            <a:r>
              <a:rPr lang="it-IT" sz="2400" b="1" dirty="0" smtClean="0"/>
              <a:t> </a:t>
            </a:r>
            <a:r>
              <a:rPr lang="it-IT" sz="2400" b="1" i="1" dirty="0" smtClean="0"/>
              <a:t>‘</a:t>
            </a:r>
            <a:r>
              <a:rPr lang="it-IT" sz="2400" b="1" i="1" dirty="0" err="1" smtClean="0"/>
              <a:t>cloudburst</a:t>
            </a:r>
            <a:r>
              <a:rPr lang="it-IT" sz="2400" b="1" i="1" dirty="0" smtClean="0"/>
              <a:t>’</a:t>
            </a:r>
            <a:r>
              <a:rPr lang="it-IT" sz="2400" dirty="0" smtClean="0"/>
              <a:t>? Tuttavia non è passata inosservata, giacché </a:t>
            </a:r>
            <a:r>
              <a:rPr lang="it-IT" sz="2400" i="1" dirty="0" smtClean="0"/>
              <a:t>Google news</a:t>
            </a:r>
            <a:r>
              <a:rPr lang="it-IT" sz="2400" dirty="0" smtClean="0"/>
              <a:t> riporta 10.000 risultati abbastanza buoni di notizie che contengono quel termine, anche se molti si riferiscono allo stesso evento. [</a:t>
            </a:r>
            <a:r>
              <a:rPr lang="is-IS" sz="2400" dirty="0" smtClean="0"/>
              <a:t>…</a:t>
            </a:r>
            <a:r>
              <a:rPr lang="it-IT" sz="2400" dirty="0" smtClean="0"/>
              <a:t>]</a:t>
            </a:r>
            <a:endParaRPr lang="it-IT" sz="2400" dirty="0"/>
          </a:p>
        </p:txBody>
      </p:sp>
    </p:spTree>
    <p:extLst>
      <p:ext uri="{BB962C8B-B14F-4D97-AF65-F5344CB8AC3E}">
        <p14:creationId xmlns:p14="http://schemas.microsoft.com/office/powerpoint/2010/main" val="9784035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rgbClr val="FF0000"/>
                </a:solidFill>
              </a:rPr>
              <a:t>La bomba d’acqua</a:t>
            </a:r>
            <a:endParaRPr lang="it-IT" dirty="0">
              <a:solidFill>
                <a:srgbClr val="FF0000"/>
              </a:solidFill>
            </a:endParaRPr>
          </a:p>
        </p:txBody>
      </p:sp>
      <p:sp>
        <p:nvSpPr>
          <p:cNvPr id="3" name="Segnaposto contenuto 2"/>
          <p:cNvSpPr>
            <a:spLocks noGrp="1"/>
          </p:cNvSpPr>
          <p:nvPr>
            <p:ph idx="1"/>
          </p:nvPr>
        </p:nvSpPr>
        <p:spPr>
          <a:xfrm>
            <a:off x="601579" y="1690688"/>
            <a:ext cx="11069053" cy="4758238"/>
          </a:xfrm>
        </p:spPr>
        <p:txBody>
          <a:bodyPr>
            <a:normAutofit/>
          </a:bodyPr>
          <a:lstStyle/>
          <a:p>
            <a:pPr marL="0" indent="0" algn="just">
              <a:buNone/>
            </a:pPr>
            <a:r>
              <a:rPr lang="it-IT" sz="2400" dirty="0" smtClean="0">
                <a:effectLst/>
              </a:rPr>
              <a:t>‘Nubifragio imprevedibile con piogge intense e localizzate’.</a:t>
            </a:r>
          </a:p>
          <a:p>
            <a:pPr marL="0" indent="0" algn="just">
              <a:buNone/>
            </a:pPr>
            <a:r>
              <a:rPr lang="it-IT" sz="2400" dirty="0" smtClean="0">
                <a:effectLst/>
              </a:rPr>
              <a:t>Il parlante italiano è consapevole che si tratta di una parola “nuova”, non di un fenomeno nuovo. Ciò significa che, per riferirsi a ‘nubifragi imprevedibili con piogge intense e localizzate’, prima della bomba d’acqua esisteva qualcosa (anche di linguistico) che la bomba d’acqua ha spazzato via: nella fattispecie </a:t>
            </a:r>
            <a:r>
              <a:rPr lang="it-IT" sz="2400" i="1" dirty="0" smtClean="0"/>
              <a:t>nubifragio e alluvione.</a:t>
            </a:r>
          </a:p>
          <a:p>
            <a:pPr marL="0" indent="0" algn="just">
              <a:buNone/>
            </a:pPr>
            <a:endParaRPr lang="it-IT" sz="2400" i="1" dirty="0">
              <a:effectLst/>
            </a:endParaRPr>
          </a:p>
          <a:p>
            <a:pPr marL="0" indent="0" algn="just">
              <a:buNone/>
            </a:pPr>
            <a:r>
              <a:rPr lang="it-IT" sz="2400" dirty="0" smtClean="0"/>
              <a:t>Rispetto a entrambe </a:t>
            </a:r>
            <a:r>
              <a:rPr lang="it-IT" sz="2400" i="1" dirty="0" smtClean="0"/>
              <a:t>bomba d’acqua</a:t>
            </a:r>
            <a:r>
              <a:rPr lang="it-IT" sz="2400" dirty="0" smtClean="0"/>
              <a:t> si offre come una sorta di sintesi, efficace alle orecchie della massa perché più evocativa in quanto crudamente descrittiva. </a:t>
            </a:r>
            <a:endParaRPr lang="it-IT" sz="2400" dirty="0" smtClean="0">
              <a:effectLst/>
            </a:endParaRPr>
          </a:p>
          <a:p>
            <a:pPr marL="0" indent="0" algn="just">
              <a:buNone/>
            </a:pPr>
            <a:endParaRPr lang="it-IT" sz="2400" dirty="0"/>
          </a:p>
        </p:txBody>
      </p:sp>
    </p:spTree>
    <p:extLst>
      <p:ext uri="{BB962C8B-B14F-4D97-AF65-F5344CB8AC3E}">
        <p14:creationId xmlns:p14="http://schemas.microsoft.com/office/powerpoint/2010/main" val="2235056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i="1" dirty="0" err="1" smtClean="0">
                <a:solidFill>
                  <a:srgbClr val="FF0000"/>
                </a:solidFill>
              </a:rPr>
              <a:t>Femminicidio</a:t>
            </a:r>
            <a:endParaRPr lang="it-IT" i="1" dirty="0">
              <a:solidFill>
                <a:srgbClr val="FF0000"/>
              </a:solidFill>
            </a:endParaRPr>
          </a:p>
        </p:txBody>
      </p:sp>
      <p:sp>
        <p:nvSpPr>
          <p:cNvPr id="3" name="Segnaposto contenuto 2"/>
          <p:cNvSpPr>
            <a:spLocks noGrp="1"/>
          </p:cNvSpPr>
          <p:nvPr>
            <p:ph idx="1"/>
          </p:nvPr>
        </p:nvSpPr>
        <p:spPr/>
        <p:txBody>
          <a:bodyPr>
            <a:normAutofit fontScale="92500" lnSpcReduction="20000"/>
          </a:bodyPr>
          <a:lstStyle/>
          <a:p>
            <a:pPr marL="0" indent="0">
              <a:buNone/>
            </a:pPr>
            <a:r>
              <a:rPr lang="it-IT" dirty="0" smtClean="0"/>
              <a:t>Da quanto il termine è apparso fa discutere per</a:t>
            </a:r>
          </a:p>
          <a:p>
            <a:r>
              <a:rPr lang="it-IT" dirty="0" smtClean="0"/>
              <a:t>Correttezza</a:t>
            </a:r>
          </a:p>
          <a:p>
            <a:r>
              <a:rPr lang="it-IT" dirty="0" smtClean="0"/>
              <a:t>Opportunità</a:t>
            </a:r>
          </a:p>
          <a:p>
            <a:r>
              <a:rPr lang="it-IT" dirty="0" smtClean="0"/>
              <a:t>Necessità</a:t>
            </a:r>
          </a:p>
          <a:p>
            <a:r>
              <a:rPr lang="it-IT" dirty="0" smtClean="0"/>
              <a:t>Definizione </a:t>
            </a:r>
          </a:p>
          <a:p>
            <a:endParaRPr lang="it-IT" dirty="0"/>
          </a:p>
          <a:p>
            <a:endParaRPr lang="it-IT" dirty="0" smtClean="0"/>
          </a:p>
          <a:p>
            <a:pPr marL="0" indent="0">
              <a:buNone/>
            </a:pPr>
            <a:r>
              <a:rPr lang="it-IT" dirty="0" smtClean="0"/>
              <a:t>Esempi di commenti (da un </a:t>
            </a:r>
            <a:r>
              <a:rPr lang="it-IT" dirty="0" err="1" smtClean="0"/>
              <a:t>board</a:t>
            </a:r>
            <a:r>
              <a:rPr lang="it-IT" dirty="0" smtClean="0"/>
              <a:t> di discussione sulla lingua italiana)</a:t>
            </a:r>
          </a:p>
          <a:p>
            <a:pPr>
              <a:buFontTx/>
              <a:buChar char="-"/>
            </a:pPr>
            <a:r>
              <a:rPr lang="it-IT" dirty="0" smtClean="0">
                <a:hlinkClick r:id="rId2"/>
              </a:rPr>
              <a:t>1</a:t>
            </a:r>
            <a:endParaRPr lang="it-IT" dirty="0" smtClean="0"/>
          </a:p>
          <a:p>
            <a:pPr>
              <a:buFontTx/>
              <a:buChar char="-"/>
            </a:pPr>
            <a:r>
              <a:rPr lang="it-IT" dirty="0" smtClean="0">
                <a:hlinkClick r:id="rId3"/>
              </a:rPr>
              <a:t>2</a:t>
            </a:r>
            <a:endParaRPr lang="it-IT" dirty="0" smtClean="0"/>
          </a:p>
          <a:p>
            <a:endParaRPr lang="it-IT" dirty="0"/>
          </a:p>
        </p:txBody>
      </p:sp>
    </p:spTree>
    <p:extLst>
      <p:ext uri="{BB962C8B-B14F-4D97-AF65-F5344CB8AC3E}">
        <p14:creationId xmlns:p14="http://schemas.microsoft.com/office/powerpoint/2010/main" val="1122353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2560" y="-140199"/>
            <a:ext cx="10515600" cy="1325563"/>
          </a:xfrm>
        </p:spPr>
        <p:txBody>
          <a:bodyPr/>
          <a:lstStyle/>
          <a:p>
            <a:r>
              <a:rPr lang="it-IT" i="1" dirty="0" err="1" smtClean="0">
                <a:solidFill>
                  <a:srgbClr val="FF0000"/>
                </a:solidFill>
              </a:rPr>
              <a:t>Femminicidio</a:t>
            </a:r>
            <a:endParaRPr lang="it-IT" i="1" dirty="0">
              <a:solidFill>
                <a:srgbClr val="FF0000"/>
              </a:solidFill>
            </a:endParaRPr>
          </a:p>
        </p:txBody>
      </p:sp>
      <p:sp>
        <p:nvSpPr>
          <p:cNvPr id="3" name="Segnaposto contenuto 2"/>
          <p:cNvSpPr>
            <a:spLocks noGrp="1"/>
          </p:cNvSpPr>
          <p:nvPr>
            <p:ph idx="1"/>
          </p:nvPr>
        </p:nvSpPr>
        <p:spPr>
          <a:xfrm>
            <a:off x="212561" y="1185364"/>
            <a:ext cx="11554324" cy="5311689"/>
          </a:xfrm>
        </p:spPr>
        <p:txBody>
          <a:bodyPr>
            <a:normAutofit lnSpcReduction="10000"/>
          </a:bodyPr>
          <a:lstStyle/>
          <a:p>
            <a:pPr marL="0" indent="0" algn="just">
              <a:buNone/>
            </a:pPr>
            <a:r>
              <a:rPr lang="it-IT" sz="2400" i="1" dirty="0" smtClean="0">
                <a:hlinkClick r:id="rId2"/>
              </a:rPr>
              <a:t>Siciliainformazioni.com – </a:t>
            </a:r>
            <a:r>
              <a:rPr lang="it-IT" sz="2400" dirty="0" smtClean="0">
                <a:hlinkClick r:id="rId2"/>
              </a:rPr>
              <a:t>Carnevale choc a Blufi. Sfila carro hot: è polemica</a:t>
            </a:r>
            <a:endParaRPr lang="it-IT" sz="2400" dirty="0" smtClean="0"/>
          </a:p>
          <a:p>
            <a:pPr marL="0" indent="0" algn="just">
              <a:buNone/>
            </a:pPr>
            <a:r>
              <a:rPr lang="it-IT" sz="2400" dirty="0" smtClean="0"/>
              <a:t>[…] Per le strade del piccolo paese, tra musica e coriandoli, si è potuta ammirare una Betty </a:t>
            </a:r>
            <a:r>
              <a:rPr lang="it-IT" sz="2400" dirty="0" err="1" smtClean="0"/>
              <a:t>Boop</a:t>
            </a:r>
            <a:r>
              <a:rPr lang="it-IT" sz="2400" dirty="0" smtClean="0"/>
              <a:t> di cartapesta, in perizoma e reggiseno, piegata sulle ginocchia, che invitava i passanti a raggiungerla […]</a:t>
            </a:r>
            <a:r>
              <a:rPr lang="it-IT" sz="2400" dirty="0"/>
              <a:t> </a:t>
            </a:r>
            <a:r>
              <a:rPr lang="it-IT" sz="2400" dirty="0" smtClean="0"/>
              <a:t>Aver progettato e realizzato un carro del genere costituisce l’ennesima offesa al corpo femminile, che ormai ha assunto sempre più lo status di merce di scambio. Il tutto con l’aggravante di averlo fatto sfilare nel paese dove pochi mesi fa si è consumato l’ennesimo “</a:t>
            </a:r>
            <a:r>
              <a:rPr lang="it-IT" sz="2400" dirty="0" err="1" smtClean="0"/>
              <a:t>femminicidio</a:t>
            </a:r>
            <a:r>
              <a:rPr lang="it-IT" sz="2400" dirty="0" smtClean="0"/>
              <a:t>” (parola orribile, ma efficace) ai danni della farmacista Giuseppina </a:t>
            </a:r>
            <a:r>
              <a:rPr lang="it-IT" sz="2400" dirty="0" err="1" smtClean="0"/>
              <a:t>Jacona</a:t>
            </a:r>
            <a:r>
              <a:rPr lang="it-IT" sz="2400" dirty="0" smtClean="0"/>
              <a:t>, sgozzata durante una rapina. […]</a:t>
            </a:r>
          </a:p>
          <a:p>
            <a:pPr marL="0" indent="0" algn="just">
              <a:buNone/>
            </a:pPr>
            <a:endParaRPr lang="it-IT" sz="2400" dirty="0" smtClean="0"/>
          </a:p>
          <a:p>
            <a:pPr marL="0" indent="0" algn="just">
              <a:buNone/>
            </a:pPr>
            <a:r>
              <a:rPr lang="it-IT" sz="2400" i="1" dirty="0" smtClean="0">
                <a:hlinkClick r:id="rId3"/>
              </a:rPr>
              <a:t>Enea.it – La dura realtà del femminicidio, espressione del potere diseguale tra donne e uomini</a:t>
            </a:r>
            <a:endParaRPr lang="it-IT" sz="2400" dirty="0" smtClean="0"/>
          </a:p>
          <a:p>
            <a:pPr marL="0" indent="0" algn="just">
              <a:buNone/>
            </a:pPr>
            <a:r>
              <a:rPr lang="it-IT" sz="2400" i="1" dirty="0" smtClean="0"/>
              <a:t>Il termine </a:t>
            </a:r>
            <a:r>
              <a:rPr lang="it-IT" sz="2400" i="1" dirty="0" err="1" smtClean="0"/>
              <a:t>femminicidio</a:t>
            </a:r>
            <a:r>
              <a:rPr lang="it-IT" sz="2400" i="1" dirty="0" smtClean="0"/>
              <a:t> non nasce per caso, né perché mediaticamente d’impatto. Tale termine, benché cacofonico, rappresenta la violenza perpetrata dagli uomini ai danni delle donne in quanto tali, ossia in quanto appartenenti al genere femminile. […] E nella maggior parte dei casi gli autori di questi delitti sono mariti, ex fidanzati e comunque persone appartenenti alla cerchia affettiva delle mura domestiche.</a:t>
            </a:r>
            <a:endParaRPr lang="it-IT" sz="2400" dirty="0" smtClean="0"/>
          </a:p>
          <a:p>
            <a:pPr marL="0" indent="0" algn="just">
              <a:buNone/>
            </a:pPr>
            <a:endParaRPr lang="it-IT" sz="2400" dirty="0" smtClean="0"/>
          </a:p>
          <a:p>
            <a:endParaRPr lang="it-IT" sz="2400" dirty="0"/>
          </a:p>
        </p:txBody>
      </p:sp>
    </p:spTree>
    <p:extLst>
      <p:ext uri="{BB962C8B-B14F-4D97-AF65-F5344CB8AC3E}">
        <p14:creationId xmlns:p14="http://schemas.microsoft.com/office/powerpoint/2010/main" val="10590783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2560" y="-140199"/>
            <a:ext cx="10515600" cy="1325563"/>
          </a:xfrm>
        </p:spPr>
        <p:txBody>
          <a:bodyPr/>
          <a:lstStyle/>
          <a:p>
            <a:r>
              <a:rPr lang="it-IT" i="1" dirty="0" err="1" smtClean="0">
                <a:solidFill>
                  <a:srgbClr val="FF0000"/>
                </a:solidFill>
              </a:rPr>
              <a:t>Femminicidio</a:t>
            </a:r>
            <a:endParaRPr lang="it-IT" i="1" dirty="0">
              <a:solidFill>
                <a:srgbClr val="FF0000"/>
              </a:solidFill>
            </a:endParaRPr>
          </a:p>
        </p:txBody>
      </p:sp>
      <p:sp>
        <p:nvSpPr>
          <p:cNvPr id="3" name="Segnaposto contenuto 2"/>
          <p:cNvSpPr>
            <a:spLocks noGrp="1"/>
          </p:cNvSpPr>
          <p:nvPr>
            <p:ph idx="1"/>
          </p:nvPr>
        </p:nvSpPr>
        <p:spPr>
          <a:xfrm>
            <a:off x="212560" y="962526"/>
            <a:ext cx="11746829" cy="5895474"/>
          </a:xfrm>
        </p:spPr>
        <p:txBody>
          <a:bodyPr>
            <a:noAutofit/>
          </a:bodyPr>
          <a:lstStyle/>
          <a:p>
            <a:pPr marL="0" indent="0" algn="just">
              <a:buNone/>
            </a:pPr>
            <a:r>
              <a:rPr lang="it-IT" sz="2400" dirty="0" smtClean="0">
                <a:hlinkClick r:id="rId2"/>
              </a:rPr>
              <a:t>Roma, fiaccolata per Pamela Mastropietro nel quartiere dove la giovane viveva</a:t>
            </a:r>
            <a:r>
              <a:rPr lang="it-IT" sz="2400" dirty="0" smtClean="0"/>
              <a:t> </a:t>
            </a:r>
          </a:p>
          <a:p>
            <a:pPr marL="0" indent="0" algn="just">
              <a:buNone/>
            </a:pPr>
            <a:r>
              <a:rPr lang="it-IT" sz="2400" dirty="0" smtClean="0"/>
              <a:t>Al corteo anche il papà della ragazza e gli altri familiari per chiedere che «Pamela non sia dimenticata: non è un </a:t>
            </a:r>
            <a:r>
              <a:rPr lang="it-IT" sz="2400" dirty="0" err="1" smtClean="0"/>
              <a:t>femminicidio</a:t>
            </a:r>
            <a:r>
              <a:rPr lang="it-IT" sz="2400" dirty="0" smtClean="0"/>
              <a:t> di serie B</a:t>
            </a:r>
          </a:p>
          <a:p>
            <a:pPr marL="0" indent="0" algn="just">
              <a:buNone/>
            </a:pPr>
            <a:r>
              <a:rPr lang="it-IT" sz="2400" dirty="0" smtClean="0">
                <a:hlinkClick r:id="rId3"/>
              </a:rPr>
              <a:t>Cruscate: </a:t>
            </a:r>
            <a:r>
              <a:rPr lang="it-IT" sz="2400" dirty="0">
                <a:hlinkClick r:id="rId3"/>
              </a:rPr>
              <a:t>Re: "</a:t>
            </a:r>
            <a:r>
              <a:rPr lang="it-IT" sz="2400" dirty="0" err="1">
                <a:hlinkClick r:id="rId3"/>
              </a:rPr>
              <a:t>Femminicidio</a:t>
            </a:r>
            <a:r>
              <a:rPr lang="it-IT" sz="2400" dirty="0">
                <a:hlinkClick r:id="rId3"/>
              </a:rPr>
              <a:t>" 	</a:t>
            </a:r>
            <a:endParaRPr lang="it-IT" sz="2400" dirty="0"/>
          </a:p>
          <a:p>
            <a:pPr marL="0" indent="0" algn="just">
              <a:buNone/>
            </a:pPr>
            <a:r>
              <a:rPr lang="it-IT" sz="2400" dirty="0" smtClean="0"/>
              <a:t>Ciò </a:t>
            </a:r>
            <a:r>
              <a:rPr lang="it-IT" sz="2400" dirty="0"/>
              <a:t>che spiazza, forse, è che le donne sono esseri umani, quindi, a </a:t>
            </a:r>
            <a:r>
              <a:rPr lang="it-IT" sz="2400" dirty="0" err="1"/>
              <a:t>rigor</a:t>
            </a:r>
            <a:r>
              <a:rPr lang="it-IT" sz="2400" dirty="0"/>
              <a:t> di logica, dovrebbe bastare il neutro omicidio</a:t>
            </a:r>
            <a:r>
              <a:rPr lang="it-IT" sz="2400" dirty="0" smtClean="0"/>
              <a:t>.</a:t>
            </a:r>
            <a:r>
              <a:rPr lang="it-IT" sz="2400" dirty="0"/>
              <a:t> </a:t>
            </a:r>
            <a:r>
              <a:rPr lang="it-IT" sz="2400" dirty="0" smtClean="0"/>
              <a:t>Nel </a:t>
            </a:r>
            <a:r>
              <a:rPr lang="it-IT" sz="2400" dirty="0"/>
              <a:t>caso specifico, il neutro si riferirebbe all'uccisione di una donna in quanto appartenente al genere umano. Non individuerebbe quindi quella parte di omicidi svolti proprio in quanto la vittima è identificata come femmina. Esemplifico con un caso eclatante, in cui la scelta di genere è programmatica: nella cultura cinese arcaica, le figlie femmine, considerate un peso, venivano preferenzialmente soppresse </a:t>
            </a:r>
            <a:r>
              <a:rPr lang="it-IT" sz="2400" dirty="0" smtClean="0"/>
              <a:t>[</a:t>
            </a:r>
            <a:r>
              <a:rPr lang="is-IS" sz="2400" dirty="0" smtClean="0"/>
              <a:t>…</a:t>
            </a:r>
            <a:r>
              <a:rPr lang="it-IT" sz="2400" dirty="0" smtClean="0"/>
              <a:t>] in </a:t>
            </a:r>
            <a:r>
              <a:rPr lang="it-IT" sz="2400" dirty="0"/>
              <a:t>questo caso, si può veramente parlare di </a:t>
            </a:r>
            <a:r>
              <a:rPr lang="it-IT" sz="2400" dirty="0" err="1" smtClean="0"/>
              <a:t>femminicidio</a:t>
            </a:r>
            <a:r>
              <a:rPr lang="it-IT" sz="2400" dirty="0" smtClean="0"/>
              <a:t> [</a:t>
            </a:r>
            <a:r>
              <a:rPr lang="is-IS" sz="2400" dirty="0" smtClean="0"/>
              <a:t>…</a:t>
            </a:r>
            <a:r>
              <a:rPr lang="it-IT" sz="2400" dirty="0" smtClean="0"/>
              <a:t>]. </a:t>
            </a:r>
            <a:r>
              <a:rPr lang="it-IT" sz="2400" dirty="0"/>
              <a:t>Ma oggi si vuole estendere l'uso del termine anche a fatti di cronaca dove il movente non è il genere, ma sempre la solita vecchia gelosia, che può colpite entrambi i sessi: sicché il marito che uccide la moglie compie </a:t>
            </a:r>
            <a:r>
              <a:rPr lang="it-IT" sz="2400" dirty="0" err="1"/>
              <a:t>femminicidio</a:t>
            </a:r>
            <a:r>
              <a:rPr lang="it-IT" sz="2400" dirty="0"/>
              <a:t> (con tutto il portato d'odio generalizzato verso le donne che dovrebbe avere, stando al termine), mentre la moglie che uccide o commissiona l'assassinio del marito è un omicidio, generico come quello a seguito di una rapina. </a:t>
            </a:r>
          </a:p>
          <a:p>
            <a:pPr marL="0" indent="0" algn="just">
              <a:buNone/>
            </a:pPr>
            <a:endParaRPr lang="it-IT" sz="2400" dirty="0" smtClean="0"/>
          </a:p>
          <a:p>
            <a:pPr marL="0" indent="0" algn="just">
              <a:buNone/>
            </a:pPr>
            <a:endParaRPr lang="it-IT" sz="2400" dirty="0" smtClean="0"/>
          </a:p>
          <a:p>
            <a:pPr marL="0" indent="0" algn="just">
              <a:buNone/>
            </a:pPr>
            <a:endParaRPr lang="it-IT" sz="2400" dirty="0"/>
          </a:p>
          <a:p>
            <a:endParaRPr lang="it-IT" sz="2400" dirty="0"/>
          </a:p>
          <a:p>
            <a:pPr marL="0" indent="0" algn="just">
              <a:buNone/>
            </a:pPr>
            <a:endParaRPr lang="it-IT" sz="2400" dirty="0" smtClean="0"/>
          </a:p>
        </p:txBody>
      </p:sp>
    </p:spTree>
    <p:extLst>
      <p:ext uri="{BB962C8B-B14F-4D97-AF65-F5344CB8AC3E}">
        <p14:creationId xmlns:p14="http://schemas.microsoft.com/office/powerpoint/2010/main" val="6043378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i="1" dirty="0" err="1" smtClean="0">
                <a:solidFill>
                  <a:srgbClr val="FF0000"/>
                </a:solidFill>
              </a:rPr>
              <a:t>Femminicidio</a:t>
            </a:r>
            <a:endParaRPr lang="it-IT" dirty="0"/>
          </a:p>
        </p:txBody>
      </p:sp>
      <p:sp>
        <p:nvSpPr>
          <p:cNvPr id="3" name="Segnaposto contenuto 2"/>
          <p:cNvSpPr>
            <a:spLocks noGrp="1"/>
          </p:cNvSpPr>
          <p:nvPr>
            <p:ph idx="1"/>
          </p:nvPr>
        </p:nvSpPr>
        <p:spPr>
          <a:xfrm>
            <a:off x="360947" y="1825625"/>
            <a:ext cx="11405937" cy="4863934"/>
          </a:xfrm>
        </p:spPr>
        <p:txBody>
          <a:bodyPr>
            <a:normAutofit fontScale="85000" lnSpcReduction="10000"/>
          </a:bodyPr>
          <a:lstStyle/>
          <a:p>
            <a:pPr marL="0" indent="0" algn="just">
              <a:buNone/>
            </a:pPr>
            <a:r>
              <a:rPr lang="it-IT" dirty="0" smtClean="0">
                <a:hlinkClick r:id="rId2"/>
              </a:rPr>
              <a:t>Rossetto rosso. Amore e violenza, binomio complicato @Zonzo (Magazine scolastico)</a:t>
            </a:r>
            <a:endParaRPr lang="it-IT" dirty="0" smtClean="0"/>
          </a:p>
          <a:p>
            <a:pPr marL="0" indent="0" algn="just">
              <a:buNone/>
            </a:pPr>
            <a:r>
              <a:rPr lang="it-IT" dirty="0" smtClean="0"/>
              <a:t>L’aspetto drammatico del </a:t>
            </a:r>
            <a:r>
              <a:rPr lang="it-IT" dirty="0" err="1" smtClean="0"/>
              <a:t>femminicidio</a:t>
            </a:r>
            <a:r>
              <a:rPr lang="it-IT" dirty="0" smtClean="0"/>
              <a:t> è che sempre più nomi si aggiungono al triste elenco delle vittime di un amore criminale […] secondo i dati </a:t>
            </a:r>
            <a:r>
              <a:rPr lang="it-IT" dirty="0" err="1" smtClean="0"/>
              <a:t>istat</a:t>
            </a:r>
            <a:r>
              <a:rPr lang="it-IT" dirty="0" smtClean="0"/>
              <a:t>, in </a:t>
            </a:r>
            <a:r>
              <a:rPr lang="it-IT" dirty="0" err="1" smtClean="0"/>
              <a:t>italia</a:t>
            </a:r>
            <a:r>
              <a:rPr lang="it-IT" dirty="0" smtClean="0"/>
              <a:t> all’incirca sette milioni di donne  hanno subito, nella loro vita, violenza fisica, psicologica o sessuale e il dato più allarmante sta nella bassa percentuale di coloro che hanno avuto il coraggio di denunciare. […] l genere femminile è da sempre etichettato come il “sesso debole”, nonché esclusivamente dipendente dall’uomo. La donna in realtà è dieci, cento, mille passi più avanti; una donna è in grado di perdonare, di comprendere, di emozionarsi, [</a:t>
            </a:r>
            <a:r>
              <a:rPr lang="is-IS" dirty="0" smtClean="0"/>
              <a:t>…</a:t>
            </a:r>
            <a:r>
              <a:rPr lang="it-IT" dirty="0" smtClean="0"/>
              <a:t>] Nel testo sacro biblico, infatti, è ben definito il rapporto uomo-donna, nonché è rimarcata la parità tra i due sessi, costituenti una perfetta simmetria. nel secondo racconto della Genesi è raccontata la nascita della donna, con la simbolica frase: “dio plasmò con la costola, che aveva tolta all’uomo, una donna e la condusse all’uomo” (</a:t>
            </a:r>
            <a:r>
              <a:rPr lang="it-IT" dirty="0" err="1" smtClean="0"/>
              <a:t>Gn</a:t>
            </a:r>
            <a:r>
              <a:rPr lang="it-IT" dirty="0" smtClean="0"/>
              <a:t> 2, 22), perché “non è bene che l’uomo sia solo: gli voglio fare un aiuto” (</a:t>
            </a:r>
            <a:r>
              <a:rPr lang="it-IT" dirty="0" err="1" smtClean="0"/>
              <a:t>Gn</a:t>
            </a:r>
            <a:r>
              <a:rPr lang="it-IT" dirty="0" smtClean="0"/>
              <a:t> 2, 18). la femmina nasce dalla costola dell’uomo non perché inferiore, ma perché è come se fosse nata dentro un abbraccio di spalle grandi e forti, che dovrebbero offrirle protezione e amore. </a:t>
            </a:r>
            <a:endParaRPr lang="it-IT" dirty="0"/>
          </a:p>
        </p:txBody>
      </p:sp>
    </p:spTree>
    <p:extLst>
      <p:ext uri="{BB962C8B-B14F-4D97-AF65-F5344CB8AC3E}">
        <p14:creationId xmlns:p14="http://schemas.microsoft.com/office/powerpoint/2010/main" val="9932438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64695" y="365125"/>
            <a:ext cx="11694694" cy="1325563"/>
          </a:xfrm>
        </p:spPr>
        <p:txBody>
          <a:bodyPr/>
          <a:lstStyle/>
          <a:p>
            <a:r>
              <a:rPr lang="it-IT" dirty="0" smtClean="0">
                <a:solidFill>
                  <a:srgbClr val="FF0000"/>
                </a:solidFill>
              </a:rPr>
              <a:t>Ipotesi di bilancia finale: l’Italia rappresentata </a:t>
            </a:r>
            <a:r>
              <a:rPr lang="it-IT" smtClean="0">
                <a:solidFill>
                  <a:srgbClr val="FF0000"/>
                </a:solidFill>
              </a:rPr>
              <a:t>dalla lingua </a:t>
            </a:r>
            <a:endParaRPr lang="it-IT" dirty="0">
              <a:solidFill>
                <a:srgbClr val="FF0000"/>
              </a:solidFill>
            </a:endParaRPr>
          </a:p>
        </p:txBody>
      </p:sp>
      <p:pic>
        <p:nvPicPr>
          <p:cNvPr id="6146" name="Picture 2" descr="isultati immagini per bilancia"/>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051793" y="2804195"/>
            <a:ext cx="3810000" cy="2857500"/>
          </a:xfrm>
          <a:prstGeom prst="rect">
            <a:avLst/>
          </a:prstGeom>
          <a:noFill/>
          <a:extLst>
            <a:ext uri="{909E8E84-426E-40DD-AFC4-6F175D3DCCD1}">
              <a14:hiddenFill xmlns:a14="http://schemas.microsoft.com/office/drawing/2010/main">
                <a:solidFill>
                  <a:srgbClr val="FFFFFF"/>
                </a:solidFill>
              </a14:hiddenFill>
            </a:ext>
          </a:extLst>
        </p:spPr>
      </p:pic>
      <p:sp>
        <p:nvSpPr>
          <p:cNvPr id="4" name="Freccia destra 3"/>
          <p:cNvSpPr/>
          <p:nvPr/>
        </p:nvSpPr>
        <p:spPr>
          <a:xfrm>
            <a:off x="8975558" y="3224463"/>
            <a:ext cx="1130968" cy="4812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Freccia destra 5"/>
          <p:cNvSpPr/>
          <p:nvPr/>
        </p:nvSpPr>
        <p:spPr>
          <a:xfrm rot="1977055">
            <a:off x="8767011" y="4363452"/>
            <a:ext cx="1130968" cy="4812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Freccia destra 6"/>
          <p:cNvSpPr/>
          <p:nvPr/>
        </p:nvSpPr>
        <p:spPr>
          <a:xfrm rot="2634547">
            <a:off x="1010652" y="2228251"/>
            <a:ext cx="1130968" cy="4812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Freccia destra 7"/>
          <p:cNvSpPr/>
          <p:nvPr/>
        </p:nvSpPr>
        <p:spPr>
          <a:xfrm rot="14470882" flipV="1">
            <a:off x="1696898" y="5061415"/>
            <a:ext cx="1255100" cy="5400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Freccia destra 8"/>
          <p:cNvSpPr/>
          <p:nvPr/>
        </p:nvSpPr>
        <p:spPr>
          <a:xfrm rot="18775020" flipV="1">
            <a:off x="2537103" y="2982521"/>
            <a:ext cx="1255100" cy="5400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Freccia destra 9"/>
          <p:cNvSpPr/>
          <p:nvPr/>
        </p:nvSpPr>
        <p:spPr>
          <a:xfrm rot="14470882" flipV="1">
            <a:off x="7192959" y="5398307"/>
            <a:ext cx="1255100" cy="5400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Freccia destra 10"/>
          <p:cNvSpPr/>
          <p:nvPr/>
        </p:nvSpPr>
        <p:spPr>
          <a:xfrm rot="14470882" flipV="1">
            <a:off x="7013672" y="1893278"/>
            <a:ext cx="1255100" cy="5400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2">
                  <a:lumMod val="40000"/>
                  <a:lumOff val="60000"/>
                </a:schemeClr>
              </a:solidFill>
            </a:endParaRPr>
          </a:p>
        </p:txBody>
      </p:sp>
      <p:sp>
        <p:nvSpPr>
          <p:cNvPr id="12" name="Freccia destra 11"/>
          <p:cNvSpPr/>
          <p:nvPr/>
        </p:nvSpPr>
        <p:spPr>
          <a:xfrm flipH="1">
            <a:off x="838200" y="3639995"/>
            <a:ext cx="1050015" cy="5654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Rettangolo 12"/>
          <p:cNvSpPr/>
          <p:nvPr/>
        </p:nvSpPr>
        <p:spPr>
          <a:xfrm>
            <a:off x="1332196" y="5822446"/>
            <a:ext cx="3664914" cy="923330"/>
          </a:xfrm>
          <a:prstGeom prst="rect">
            <a:avLst/>
          </a:prstGeom>
          <a:noFill/>
        </p:spPr>
        <p:txBody>
          <a:bodyPr wrap="none" lIns="91440" tIns="45720" rIns="91440" bIns="45720">
            <a:spAutoFit/>
          </a:bodyPr>
          <a:lstStyle/>
          <a:p>
            <a:pPr algn="ctr"/>
            <a:r>
              <a:rPr lang="it-IT"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innovazione</a:t>
            </a:r>
            <a:endParaRPr lang="it-IT"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4" name="Rettangolo 13"/>
          <p:cNvSpPr/>
          <p:nvPr/>
        </p:nvSpPr>
        <p:spPr>
          <a:xfrm>
            <a:off x="7793977" y="1423451"/>
            <a:ext cx="4287841" cy="923330"/>
          </a:xfrm>
          <a:prstGeom prst="rect">
            <a:avLst/>
          </a:prstGeom>
          <a:noFill/>
        </p:spPr>
        <p:txBody>
          <a:bodyPr wrap="none" lIns="91440" tIns="45720" rIns="91440" bIns="45720">
            <a:spAutoFit/>
          </a:bodyPr>
          <a:lstStyle/>
          <a:p>
            <a:pPr algn="ctr"/>
            <a:r>
              <a:rPr lang="it-IT" sz="5400" b="1" cap="none" spc="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conservazione</a:t>
            </a:r>
            <a:endParaRPr lang="it-IT"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5" name="Rettangolo 14"/>
          <p:cNvSpPr/>
          <p:nvPr/>
        </p:nvSpPr>
        <p:spPr>
          <a:xfrm>
            <a:off x="6656173" y="5331420"/>
            <a:ext cx="4638770" cy="923330"/>
          </a:xfrm>
          <a:prstGeom prst="rect">
            <a:avLst/>
          </a:prstGeom>
          <a:noFill/>
        </p:spPr>
        <p:txBody>
          <a:bodyPr wrap="none" lIns="91440" tIns="45720" rIns="91440" bIns="45720">
            <a:spAutoFit/>
          </a:bodyPr>
          <a:lstStyle/>
          <a:p>
            <a:pPr algn="ctr"/>
            <a:r>
              <a:rPr lang="it-IT" sz="5400" b="1" cap="none" spc="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consapevolezza</a:t>
            </a:r>
            <a:endParaRPr lang="it-IT" sz="54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6" name="Rettangolo 15"/>
          <p:cNvSpPr/>
          <p:nvPr/>
        </p:nvSpPr>
        <p:spPr>
          <a:xfrm>
            <a:off x="2408333" y="1621425"/>
            <a:ext cx="3482172" cy="923330"/>
          </a:xfrm>
          <a:prstGeom prst="rect">
            <a:avLst/>
          </a:prstGeom>
          <a:noFill/>
        </p:spPr>
        <p:txBody>
          <a:bodyPr wrap="none" lIns="91440" tIns="45720" rIns="91440" bIns="45720">
            <a:spAutoFit/>
          </a:bodyPr>
          <a:lstStyle/>
          <a:p>
            <a:pPr algn="ctr"/>
            <a:r>
              <a:rPr lang="it-IT"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conoscenza</a:t>
            </a:r>
            <a:endParaRPr lang="it-IT"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8" name="Rettangolo 17"/>
          <p:cNvSpPr/>
          <p:nvPr/>
        </p:nvSpPr>
        <p:spPr>
          <a:xfrm>
            <a:off x="6604148" y="3287857"/>
            <a:ext cx="1287476" cy="1569660"/>
          </a:xfrm>
          <a:prstGeom prst="rect">
            <a:avLst/>
          </a:prstGeom>
          <a:noFill/>
        </p:spPr>
        <p:txBody>
          <a:bodyPr wrap="square" lIns="91440" tIns="45720" rIns="91440" bIns="45720">
            <a:spAutoFit/>
          </a:bodyPr>
          <a:lstStyle/>
          <a:p>
            <a:pPr algn="ctr"/>
            <a:r>
              <a:rPr lang="it-IT" sz="96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t>
            </a:r>
            <a:endParaRPr lang="it-IT" sz="96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20" name="Rettangolo 19"/>
          <p:cNvSpPr/>
          <p:nvPr/>
        </p:nvSpPr>
        <p:spPr>
          <a:xfrm>
            <a:off x="4229908" y="3293700"/>
            <a:ext cx="1287476" cy="1569660"/>
          </a:xfrm>
          <a:prstGeom prst="rect">
            <a:avLst/>
          </a:prstGeom>
          <a:noFill/>
        </p:spPr>
        <p:txBody>
          <a:bodyPr wrap="square" lIns="91440" tIns="45720" rIns="91440" bIns="45720">
            <a:spAutoFit/>
          </a:bodyPr>
          <a:lstStyle/>
          <a:p>
            <a:pPr algn="ctr"/>
            <a:r>
              <a:rPr lang="it-IT" sz="96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t>
            </a:r>
            <a:endParaRPr lang="it-IT" sz="96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9703373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just"/>
            <a:r>
              <a:rPr lang="it-IT" dirty="0" smtClean="0">
                <a:solidFill>
                  <a:srgbClr val="FF0000"/>
                </a:solidFill>
              </a:rPr>
              <a:t>Un caso di studio: </a:t>
            </a:r>
            <a:r>
              <a:rPr lang="it-IT" i="1" dirty="0" smtClean="0">
                <a:solidFill>
                  <a:srgbClr val="FF0000"/>
                </a:solidFill>
              </a:rPr>
              <a:t>femmina</a:t>
            </a:r>
            <a:r>
              <a:rPr lang="it-IT" dirty="0" smtClean="0">
                <a:solidFill>
                  <a:srgbClr val="FF0000"/>
                </a:solidFill>
              </a:rPr>
              <a:t> e </a:t>
            </a:r>
            <a:r>
              <a:rPr lang="it-IT" i="1" dirty="0" smtClean="0">
                <a:solidFill>
                  <a:srgbClr val="FF0000"/>
                </a:solidFill>
              </a:rPr>
              <a:t>maschio</a:t>
            </a:r>
            <a:r>
              <a:rPr lang="it-IT" dirty="0" smtClean="0">
                <a:solidFill>
                  <a:srgbClr val="FF0000"/>
                </a:solidFill>
              </a:rPr>
              <a:t> tra semantica lessicale e semantica cognitiva</a:t>
            </a:r>
            <a:endParaRPr lang="it-IT" dirty="0">
              <a:solidFill>
                <a:srgbClr val="FF0000"/>
              </a:solidFill>
            </a:endParaRPr>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893019590"/>
              </p:ext>
            </p:extLst>
          </p:nvPr>
        </p:nvGraphicFramePr>
        <p:xfrm>
          <a:off x="838203" y="2141616"/>
          <a:ext cx="10515595" cy="4114804"/>
        </p:xfrm>
        <a:graphic>
          <a:graphicData uri="http://schemas.openxmlformats.org/drawingml/2006/table">
            <a:tbl>
              <a:tblPr firstRow="1" firstCol="1" bandRow="1"/>
              <a:tblGrid>
                <a:gridCol w="909836"/>
                <a:gridCol w="807042"/>
                <a:gridCol w="927333"/>
                <a:gridCol w="983923"/>
                <a:gridCol w="983923"/>
                <a:gridCol w="983923"/>
                <a:gridCol w="983923"/>
                <a:gridCol w="983923"/>
                <a:gridCol w="983923"/>
                <a:gridCol w="983923"/>
                <a:gridCol w="983923"/>
              </a:tblGrid>
              <a:tr h="251340">
                <a:tc>
                  <a:txBody>
                    <a:bodyPr/>
                    <a:lstStyle/>
                    <a:p>
                      <a:pPr algn="ctr">
                        <a:spcAft>
                          <a:spcPts val="0"/>
                        </a:spcAft>
                      </a:pPr>
                      <a:r>
                        <a:rPr lang="it-IT" sz="800" b="1">
                          <a:effectLst/>
                          <a:latin typeface="Times" charset="0"/>
                          <a:ea typeface="Times New Roman" charset="0"/>
                          <a:cs typeface="Arial" charset="0"/>
                        </a:rPr>
                        <a:t>A</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lgn="ctr">
                        <a:spcAft>
                          <a:spcPts val="0"/>
                        </a:spcAft>
                      </a:pPr>
                      <a:r>
                        <a:rPr lang="it-IT" sz="800" b="1">
                          <a:effectLst/>
                          <a:latin typeface="Times" charset="0"/>
                          <a:ea typeface="Times New Roman" charset="0"/>
                          <a:cs typeface="Arial" charset="0"/>
                        </a:rPr>
                        <a:t>B</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lgn="ctr">
                        <a:spcAft>
                          <a:spcPts val="0"/>
                        </a:spcAft>
                      </a:pPr>
                      <a:r>
                        <a:rPr lang="it-IT" sz="800" b="1">
                          <a:effectLst/>
                          <a:latin typeface="Times" charset="0"/>
                          <a:ea typeface="Times New Roman" charset="0"/>
                          <a:cs typeface="Arial" charset="0"/>
                        </a:rPr>
                        <a:t>C</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lgn="ctr">
                        <a:spcAft>
                          <a:spcPts val="0"/>
                        </a:spcAft>
                      </a:pPr>
                      <a:r>
                        <a:rPr lang="it-IT" sz="800" b="1">
                          <a:effectLst/>
                          <a:latin typeface="Times" charset="0"/>
                          <a:ea typeface="Times New Roman" charset="0"/>
                          <a:cs typeface="Arial" charset="0"/>
                        </a:rPr>
                        <a:t>D</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lgn="ctr">
                        <a:spcAft>
                          <a:spcPts val="0"/>
                        </a:spcAft>
                      </a:pPr>
                      <a:r>
                        <a:rPr lang="it-IT" sz="800" b="1">
                          <a:effectLst/>
                          <a:latin typeface="Times" charset="0"/>
                          <a:ea typeface="Times New Roman" charset="0"/>
                          <a:cs typeface="Arial" charset="0"/>
                        </a:rPr>
                        <a:t>E</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lgn="ctr">
                        <a:spcAft>
                          <a:spcPts val="0"/>
                        </a:spcAft>
                      </a:pPr>
                      <a:r>
                        <a:rPr lang="it-IT" sz="800" b="1">
                          <a:effectLst/>
                          <a:latin typeface="Times" charset="0"/>
                          <a:ea typeface="Times New Roman" charset="0"/>
                          <a:cs typeface="Arial" charset="0"/>
                        </a:rPr>
                        <a:t>F</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lgn="ctr">
                        <a:spcAft>
                          <a:spcPts val="0"/>
                        </a:spcAft>
                      </a:pPr>
                      <a:r>
                        <a:rPr lang="it-IT" sz="800" b="1">
                          <a:effectLst/>
                          <a:latin typeface="Times" charset="0"/>
                          <a:ea typeface="Times New Roman" charset="0"/>
                          <a:cs typeface="Arial" charset="0"/>
                        </a:rPr>
                        <a:t>G</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lgn="ctr">
                        <a:spcAft>
                          <a:spcPts val="0"/>
                        </a:spcAft>
                      </a:pPr>
                      <a:r>
                        <a:rPr lang="it-IT" sz="800" b="1">
                          <a:effectLst/>
                          <a:latin typeface="Times" charset="0"/>
                          <a:ea typeface="Times New Roman" charset="0"/>
                          <a:cs typeface="Arial" charset="0"/>
                        </a:rPr>
                        <a:t>H</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lgn="ctr">
                        <a:spcAft>
                          <a:spcPts val="0"/>
                        </a:spcAft>
                      </a:pPr>
                      <a:r>
                        <a:rPr lang="it-IT" sz="800" b="1">
                          <a:effectLst/>
                          <a:latin typeface="Times" charset="0"/>
                          <a:ea typeface="Times New Roman" charset="0"/>
                          <a:cs typeface="Arial" charset="0"/>
                        </a:rPr>
                        <a:t>I</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lgn="ctr">
                        <a:spcAft>
                          <a:spcPts val="0"/>
                        </a:spcAft>
                      </a:pPr>
                      <a:r>
                        <a:rPr lang="it-IT" sz="800" b="1">
                          <a:effectLst/>
                          <a:latin typeface="Times" charset="0"/>
                          <a:ea typeface="Times New Roman" charset="0"/>
                          <a:cs typeface="Arial" charset="0"/>
                        </a:rPr>
                        <a:t>L</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lgn="ctr">
                        <a:spcAft>
                          <a:spcPts val="0"/>
                        </a:spcAft>
                      </a:pPr>
                      <a:r>
                        <a:rPr lang="it-IT" sz="800" b="1">
                          <a:effectLst/>
                          <a:latin typeface="Times" charset="0"/>
                          <a:ea typeface="Times New Roman" charset="0"/>
                          <a:cs typeface="Arial" charset="0"/>
                        </a:rPr>
                        <a:t>M</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r>
              <a:tr h="251340">
                <a:tc>
                  <a:txBody>
                    <a:bodyPr/>
                    <a:lstStyle/>
                    <a:p>
                      <a:pPr>
                        <a:spcAft>
                          <a:spcPts val="0"/>
                        </a:spcAft>
                      </a:pPr>
                      <a:r>
                        <a:rPr lang="it-IT" sz="800">
                          <a:effectLst/>
                          <a:latin typeface="Times" charset="0"/>
                          <a:ea typeface="Times New Roman" charset="0"/>
                          <a:cs typeface="Arial" charset="0"/>
                        </a:rPr>
                        <a:t>insieme</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gruppo</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nucleo</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matrimonio</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amore</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gruppo</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amore</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unione</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genitori</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umano</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conforto</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r>
              <a:tr h="354270">
                <a:tc>
                  <a:txBody>
                    <a:bodyPr/>
                    <a:lstStyle/>
                    <a:p>
                      <a:pPr>
                        <a:spcAft>
                          <a:spcPts val="0"/>
                        </a:spcAft>
                      </a:pPr>
                      <a:r>
                        <a:rPr lang="it-IT" sz="800">
                          <a:effectLst/>
                          <a:latin typeface="Times" charset="0"/>
                          <a:ea typeface="Times New Roman" charset="0"/>
                          <a:cs typeface="Arial" charset="0"/>
                        </a:rPr>
                        <a:t>persone</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legami sanguigni</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insieme</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educazione</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genitori</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generalizzato</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protezione</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legame</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parenti</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animale</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amore</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r>
              <a:tr h="354270">
                <a:tc>
                  <a:txBody>
                    <a:bodyPr/>
                    <a:lstStyle/>
                    <a:p>
                      <a:pPr>
                        <a:spcAft>
                          <a:spcPts val="0"/>
                        </a:spcAft>
                      </a:pPr>
                      <a:r>
                        <a:rPr lang="it-IT" sz="800">
                          <a:effectLst/>
                          <a:latin typeface="Times" charset="0"/>
                          <a:ea typeface="Times New Roman" charset="0"/>
                          <a:cs typeface="Arial" charset="0"/>
                        </a:rPr>
                        <a:t>legami</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legami affettivi</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rapporto</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diritti</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figli</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rapporti</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unione</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sangue</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marito</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adulto</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unione</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r>
              <a:tr h="251340">
                <a:tc>
                  <a:txBody>
                    <a:bodyPr/>
                    <a:lstStyle/>
                    <a:p>
                      <a:pPr>
                        <a:spcAft>
                          <a:spcPts val="0"/>
                        </a:spcAft>
                      </a:pPr>
                      <a:r>
                        <a:rPr lang="it-IT" sz="800">
                          <a:effectLst/>
                          <a:latin typeface="Times" charset="0"/>
                          <a:ea typeface="Times New Roman" charset="0"/>
                          <a:cs typeface="Arial" charset="0"/>
                        </a:rPr>
                        <a:t>sangue</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diritti</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sangue</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calore</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coesione</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parentele</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calore</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matrimonio</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moglie</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giovane</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parentela</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r>
              <a:tr h="277672">
                <a:tc>
                  <a:txBody>
                    <a:bodyPr/>
                    <a:lstStyle/>
                    <a:p>
                      <a:pPr>
                        <a:spcAft>
                          <a:spcPts val="0"/>
                        </a:spcAft>
                      </a:pPr>
                      <a:r>
                        <a:rPr lang="it-IT" sz="800">
                          <a:effectLst/>
                          <a:latin typeface="Times" charset="0"/>
                          <a:ea typeface="Times New Roman" charset="0"/>
                          <a:cs typeface="Arial" charset="0"/>
                        </a:rPr>
                        <a:t>affetto</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persone</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casa</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membri</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casa</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CCCCCC"/>
                    </a:solidFill>
                  </a:tcPr>
                </a:tc>
                <a:tc>
                  <a:txBody>
                    <a:bodyPr/>
                    <a:lstStyle/>
                    <a:p>
                      <a:pPr>
                        <a:spcAft>
                          <a:spcPts val="0"/>
                        </a:spcAft>
                      </a:pPr>
                      <a:r>
                        <a:rPr lang="it-IT" sz="800">
                          <a:effectLst/>
                          <a:latin typeface="Times" charset="0"/>
                          <a:ea typeface="Times New Roman" charset="0"/>
                          <a:cs typeface="Arial" charset="0"/>
                        </a:rPr>
                        <a:t>legame</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parenti</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figli</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maschio</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matrimonio</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r>
              <a:tr h="277672">
                <a:tc>
                  <a:txBody>
                    <a:bodyPr/>
                    <a:lstStyle/>
                    <a:p>
                      <a:pPr>
                        <a:spcAft>
                          <a:spcPts val="0"/>
                        </a:spcAft>
                      </a:pPr>
                      <a:r>
                        <a:rPr lang="it-IT" sz="800">
                          <a:effectLst/>
                          <a:latin typeface="Times" charset="0"/>
                          <a:ea typeface="Times New Roman" charset="0"/>
                          <a:cs typeface="Arial" charset="0"/>
                        </a:rPr>
                        <a:t>allargata</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libertà </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convivenza</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rapporti</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0000"/>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genitori</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gioia</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matrimonio</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femmina</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figli </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r>
              <a:tr h="277672">
                <a:tc>
                  <a:txBody>
                    <a:bodyPr/>
                    <a:lstStyle/>
                    <a:p>
                      <a:pPr>
                        <a:spcAft>
                          <a:spcPts val="0"/>
                        </a:spcAft>
                      </a:pPr>
                      <a:r>
                        <a:rPr lang="it-IT" sz="800">
                          <a:effectLst/>
                          <a:latin typeface="Times" charset="0"/>
                          <a:ea typeface="Times New Roman" charset="0"/>
                          <a:cs typeface="Arial" charset="0"/>
                        </a:rPr>
                        <a:t>genealogia</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amore</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ambiente</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figli</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affetto</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problemi</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genitori</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animali</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r>
              <a:tr h="277672">
                <a:tc>
                  <a:txBody>
                    <a:bodyPr/>
                    <a:lstStyle/>
                    <a:p>
                      <a:pPr>
                        <a:spcAft>
                          <a:spcPts val="0"/>
                        </a:spcAft>
                      </a:pPr>
                      <a:r>
                        <a:rPr lang="it-IT" sz="800">
                          <a:effectLst/>
                          <a:latin typeface="Times" charset="0"/>
                          <a:ea typeface="Times New Roman" charset="0"/>
                          <a:cs typeface="Arial" charset="0"/>
                        </a:rPr>
                        <a:t>animali</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persone</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6AA84F"/>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scontro</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amore</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casa</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figli</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cura</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r>
              <a:tr h="354270">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0070C0"/>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00"/>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0000"/>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separazione</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squadra</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responsabilità</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infantile</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fedeltà </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r>
              <a:tr h="354270">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0000"/>
                    </a:solidFill>
                  </a:tcPr>
                </a:tc>
                <a:tc>
                  <a:txBody>
                    <a:bodyPr/>
                    <a:lstStyle/>
                    <a:p>
                      <a:pPr>
                        <a:spcAft>
                          <a:spcPts val="0"/>
                        </a:spcAft>
                      </a:pPr>
                      <a:r>
                        <a:rPr lang="it-IT" sz="800">
                          <a:effectLst/>
                          <a:latin typeface="Times" charset="0"/>
                          <a:ea typeface="Times New Roman" charset="0"/>
                          <a:cs typeface="Arial" charset="0"/>
                        </a:rPr>
                        <a:t>complicità</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femminismo</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responsabilità</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casa</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r>
              <a:tr h="277672">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aiuto</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padre</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amore</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0000"/>
                    </a:solidFill>
                  </a:tcPr>
                </a:tc>
              </a:tr>
              <a:tr h="277672">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sostegno</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madre</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spcAft>
                          <a:spcPts val="0"/>
                        </a:spcAft>
                      </a:pPr>
                      <a:r>
                        <a:rPr lang="it-IT" sz="800">
                          <a:effectLst/>
                          <a:latin typeface="Times" charset="0"/>
                          <a:ea typeface="Times New Roman" charset="0"/>
                          <a:cs typeface="Arial" charset="0"/>
                        </a:rPr>
                        <a:t>casa</a:t>
                      </a:r>
                      <a:endParaRPr lang="it-IT" sz="1200">
                        <a:effectLst/>
                        <a:latin typeface="Calibri" charset="0"/>
                        <a:ea typeface="Calibri" charset="0"/>
                        <a:cs typeface="Times New Roman"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r>
              <a:tr h="277672">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00FF"/>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0000"/>
                    </a:solidFill>
                  </a:tcPr>
                </a:tc>
                <a:tc>
                  <a:txBody>
                    <a:bodyPr/>
                    <a:lstStyle/>
                    <a:p>
                      <a:endParaRPr lang="it-IT" sz="120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0000"/>
                    </a:solidFill>
                  </a:tcPr>
                </a:tc>
                <a:tc>
                  <a:txBody>
                    <a:bodyPr/>
                    <a:lstStyle/>
                    <a:p>
                      <a:endParaRPr lang="it-IT" sz="1200" dirty="0">
                        <a:effectLst/>
                        <a:latin typeface="Calibri" charset="0"/>
                      </a:endParaRPr>
                    </a:p>
                  </a:txBody>
                  <a:tcPr marL="28575" marR="28575" marT="19050" marB="19050"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1355599547"/>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962</TotalTime>
  <Words>2127</Words>
  <Application>Microsoft Macintosh PowerPoint</Application>
  <PresentationFormat>Widescreen</PresentationFormat>
  <Paragraphs>246</Paragraphs>
  <Slides>27</Slides>
  <Notes>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27</vt:i4>
      </vt:variant>
    </vt:vector>
  </HeadingPairs>
  <TitlesOfParts>
    <vt:vector size="34" baseType="lpstr">
      <vt:lpstr>Calibri</vt:lpstr>
      <vt:lpstr>Calibri Light</vt:lpstr>
      <vt:lpstr>Times</vt:lpstr>
      <vt:lpstr>Times New Roman</vt:lpstr>
      <vt:lpstr>Wingdings</vt:lpstr>
      <vt:lpstr>Arial</vt:lpstr>
      <vt:lpstr>Tema di Office</vt:lpstr>
      <vt:lpstr>  L’italiano racconta:  similitudini e differenze tra l’Italia narrata  e quella rappresentata   Seminario di studio per apprendenti italiano Lisbona, 8 maggio 2018</vt:lpstr>
      <vt:lpstr>Abstract</vt:lpstr>
      <vt:lpstr>Obiettivi</vt:lpstr>
      <vt:lpstr>Eravamo 4 amici al bar…</vt:lpstr>
      <vt:lpstr>Il corpus</vt:lpstr>
      <vt:lpstr>Settimana prossima</vt:lpstr>
      <vt:lpstr>Settimana prossima</vt:lpstr>
      <vt:lpstr>Settimana prossima</vt:lpstr>
      <vt:lpstr>Settimana scorsa</vt:lpstr>
      <vt:lpstr>Settimana scorsa</vt:lpstr>
      <vt:lpstr>Settimana scorsa</vt:lpstr>
      <vt:lpstr>Crusca per Voi (maggio 2007)</vt:lpstr>
      <vt:lpstr>Presentazione di PowerPoint</vt:lpstr>
      <vt:lpstr>Quale ipotesi di diffusione? </vt:lpstr>
      <vt:lpstr>Quale ipotesi di accoglimento? </vt:lpstr>
      <vt:lpstr>Uso di piuttosto che con valore disgiuntivo (09/2002) </vt:lpstr>
      <vt:lpstr>Presentazione di PowerPoint</vt:lpstr>
      <vt:lpstr>Presentazione di PowerPoint</vt:lpstr>
      <vt:lpstr>Bomba d’acqua</vt:lpstr>
      <vt:lpstr>Bomba d’acqua</vt:lpstr>
      <vt:lpstr>La bomba d’acqua</vt:lpstr>
      <vt:lpstr>Femminicidio</vt:lpstr>
      <vt:lpstr>Femminicidio</vt:lpstr>
      <vt:lpstr>Femminicidio</vt:lpstr>
      <vt:lpstr>Femminicidio</vt:lpstr>
      <vt:lpstr>Ipotesi di bilancia finale: l’Italia rappresentata dalla lingua </vt:lpstr>
      <vt:lpstr>Un caso di studio: femmina e maschio tra semantica lessicale e semantica cognitiva</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L’italiano (si) racconta: similitudini e differenze tra l’Italia narrata e quella rappresentata   Seminario di studio per apprendenti italiano Lisbona, 8 maggio 2018</dc:title>
  <dc:creator>Utente di Microsoft Office</dc:creator>
  <cp:lastModifiedBy>Utente di Microsoft Office</cp:lastModifiedBy>
  <cp:revision>62</cp:revision>
  <dcterms:created xsi:type="dcterms:W3CDTF">2018-05-07T18:08:47Z</dcterms:created>
  <dcterms:modified xsi:type="dcterms:W3CDTF">2018-05-08T10:11:39Z</dcterms:modified>
</cp:coreProperties>
</file>